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3" r:id="rId3"/>
    <p:sldId id="265" r:id="rId4"/>
    <p:sldId id="266" r:id="rId5"/>
    <p:sldId id="267" r:id="rId6"/>
    <p:sldId id="257" r:id="rId7"/>
    <p:sldId id="269" r:id="rId8"/>
    <p:sldId id="268" r:id="rId9"/>
    <p:sldId id="270" r:id="rId10"/>
    <p:sldId id="2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B3"/>
    <a:srgbClr val="CF4257"/>
    <a:srgbClr val="FFD200"/>
    <a:srgbClr val="FAC01A"/>
    <a:srgbClr val="172140"/>
    <a:srgbClr val="F47722"/>
    <a:srgbClr val="00AD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389"/>
    <p:restoredTop sz="86634"/>
  </p:normalViewPr>
  <p:slideViewPr>
    <p:cSldViewPr snapToGrid="0" snapToObjects="1">
      <p:cViewPr varScale="1">
        <p:scale>
          <a:sx n="124" d="100"/>
          <a:sy n="124" d="100"/>
        </p:scale>
        <p:origin x="1376" y="4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24.svg>
</file>

<file path=ppt/media/image25.jpeg>
</file>

<file path=ppt/media/image3.jpeg>
</file>

<file path=ppt/media/image4.jpeg>
</file>

<file path=ppt/media/image5.jpe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D3EB3A-EF59-6541-9E9B-2DCD86F9547C}" type="datetimeFigureOut">
              <a:rPr lang="en-US" smtClean="0"/>
              <a:t>3/4/25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ECDF1B-D122-8B49-97F7-785F64A7DC90}" type="slidenum">
              <a:rPr lang="en-US" smtClean="0"/>
              <a:t>‹#›</a:t>
            </a:fld>
            <a:endParaRPr lang="en-US"/>
          </a:p>
        </p:txBody>
      </p:sp>
    </p:spTree>
    <p:extLst>
      <p:ext uri="{BB962C8B-B14F-4D97-AF65-F5344CB8AC3E}">
        <p14:creationId xmlns:p14="http://schemas.microsoft.com/office/powerpoint/2010/main" val="6263728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AECDF1B-D122-8B49-97F7-785F64A7DC90}" type="slidenum">
              <a:rPr lang="en-US" smtClean="0"/>
              <a:t>1</a:t>
            </a:fld>
            <a:endParaRPr lang="en-US"/>
          </a:p>
        </p:txBody>
      </p:sp>
    </p:spTree>
    <p:extLst>
      <p:ext uri="{BB962C8B-B14F-4D97-AF65-F5344CB8AC3E}">
        <p14:creationId xmlns:p14="http://schemas.microsoft.com/office/powerpoint/2010/main" val="649348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52AEC-0D75-5E03-C1ED-6F82CA7B19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953AB7-8DDC-47FC-C3C5-D9398AA0A1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BA3956-AA82-1569-2DA7-64CB9DAF1546}"/>
              </a:ext>
            </a:extLst>
          </p:cNvPr>
          <p:cNvSpPr>
            <a:spLocks noGrp="1"/>
          </p:cNvSpPr>
          <p:nvPr>
            <p:ph type="body" idx="1"/>
          </p:nvPr>
        </p:nvSpPr>
        <p:spPr/>
        <p:txBody>
          <a:bodyPr/>
          <a:lstStyle/>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Thank you for your attention today. We've walked through the Mathematics &amp; Statistics Research Showcase from problem identification through solution design to technical implementation.</a:t>
            </a:r>
            <a:b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To recap: We've created a solution that addresses the department's need for a centralized research repository through a faculty-driven submission process, administrative quality control, role-based access, and powerful search capabilities.</a:t>
            </a:r>
            <a:b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Our implementation plan includes three key phases: Initial implementation in March 2025, beta testing with selected faculty in April 2025, and a department-wide rollout in May 2025.</a:t>
            </a:r>
            <a:b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We welcome your questions and feedback as we move forward with this project. You can reach our team—Ethan Ferguson, Jack </a:t>
            </a:r>
            <a:r>
              <a:rPr lang="en-US" sz="1800" kern="0" dirty="0" err="1">
                <a:effectLst/>
                <a:latin typeface="Times New Roman" panose="02020603050405020304" pitchFamily="18" charset="0"/>
                <a:ea typeface="Times New Roman" panose="02020603050405020304" pitchFamily="18" charset="0"/>
                <a:cs typeface="Times New Roman" panose="02020603050405020304" pitchFamily="18" charset="0"/>
              </a:rPr>
              <a:t>Tomlon</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Karl Reger, and Rylan Harris-Small—through the contact information displayed, or explore our technical documentation at the GitHub repository.</a:t>
            </a:r>
            <a:b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br>
            <a:b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1800" kern="0" dirty="0">
                <a:effectLst/>
                <a:latin typeface="Times New Roman" panose="02020603050405020304" pitchFamily="18" charset="0"/>
                <a:ea typeface="Times New Roman" panose="02020603050405020304" pitchFamily="18" charset="0"/>
              </a:rPr>
              <a:t>We're excited to implement this solution and provide the Mathematics and Statistics Department with a professional platform for showcasing student excellence. Thank you.</a:t>
            </a:r>
            <a:r>
              <a:rPr lang="en-US" dirty="0">
                <a:effectLst/>
              </a:rPr>
              <a:t> </a:t>
            </a:r>
            <a:endParaRPr lang="en-US" dirty="0"/>
          </a:p>
        </p:txBody>
      </p:sp>
      <p:sp>
        <p:nvSpPr>
          <p:cNvPr id="4" name="Slide Number Placeholder 3">
            <a:extLst>
              <a:ext uri="{FF2B5EF4-FFF2-40B4-BE49-F238E27FC236}">
                <a16:creationId xmlns:a16="http://schemas.microsoft.com/office/drawing/2014/main" id="{8CDF4F5F-330E-22F1-F253-5A44061C92C2}"/>
              </a:ext>
            </a:extLst>
          </p:cNvPr>
          <p:cNvSpPr>
            <a:spLocks noGrp="1"/>
          </p:cNvSpPr>
          <p:nvPr>
            <p:ph type="sldNum" sz="quarter" idx="5"/>
          </p:nvPr>
        </p:nvSpPr>
        <p:spPr/>
        <p:txBody>
          <a:bodyPr/>
          <a:lstStyle/>
          <a:p>
            <a:fld id="{AAECDF1B-D122-8B49-97F7-785F64A7DC90}" type="slidenum">
              <a:rPr lang="en-US" smtClean="0"/>
              <a:t>10</a:t>
            </a:fld>
            <a:endParaRPr lang="en-US"/>
          </a:p>
        </p:txBody>
      </p:sp>
    </p:spTree>
    <p:extLst>
      <p:ext uri="{BB962C8B-B14F-4D97-AF65-F5344CB8AC3E}">
        <p14:creationId xmlns:p14="http://schemas.microsoft.com/office/powerpoint/2010/main" val="4059578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Mathematics and Statistics Department currently lacks a centralized, structured platform for storing and showcasing student research.</a:t>
            </a:r>
            <a:br>
              <a:rPr lang="en-US" dirty="0">
                <a:cs typeface="+mn-lt"/>
              </a:rPr>
            </a:br>
            <a:r>
              <a:rPr lang="en-US" dirty="0">
                <a:ea typeface="Calibri"/>
                <a:cs typeface="+mn-lt"/>
              </a:rPr>
              <a:t>(click)</a:t>
            </a:r>
            <a:br>
              <a:rPr lang="en-US" dirty="0">
                <a:cs typeface="+mn-lt"/>
              </a:rPr>
            </a:br>
            <a:r>
              <a:rPr lang="en-US" dirty="0"/>
              <a:t>This creates three significant challenges:</a:t>
            </a:r>
          </a:p>
          <a:p>
            <a:r>
              <a:rPr lang="en-US" dirty="0">
                <a:ea typeface="Calibri"/>
                <a:cs typeface="Calibri"/>
              </a:rPr>
              <a:t>(click)</a:t>
            </a:r>
            <a:endParaRPr lang="en-US" dirty="0"/>
          </a:p>
          <a:p>
            <a:r>
              <a:rPr lang="en-US" dirty="0"/>
              <a:t>First, students struggle to showcase their academic work. After completing excellent research projects, there's no standard way to make them visible to employers or graduate schools. These projects often end up forgotten on personal drives or printed as posters that eventually get discarded.</a:t>
            </a:r>
            <a:endParaRPr lang="en-US" dirty="0">
              <a:ea typeface="Calibri" panose="020F0502020204030204"/>
              <a:cs typeface="Calibri" panose="020F0502020204030204"/>
            </a:endParaRPr>
          </a:p>
          <a:p>
            <a:r>
              <a:rPr lang="en-US" dirty="0">
                <a:ea typeface="Calibri" panose="020F0502020204030204"/>
                <a:cs typeface="Calibri" panose="020F0502020204030204"/>
              </a:rPr>
              <a:t>(click)</a:t>
            </a:r>
            <a:endParaRPr lang="en-US" dirty="0"/>
          </a:p>
          <a:p>
            <a:r>
              <a:rPr lang="en-US" dirty="0"/>
              <a:t>Second, faculty cannot easily reference past projects. When advising new students or developing curriculum, professors have no straightforward way to access the wealth of knowledge created by previous students, leading to unnecessary duplication of effort.</a:t>
            </a:r>
            <a:endParaRPr lang="en-US" dirty="0">
              <a:ea typeface="Calibri" panose="020F0502020204030204"/>
              <a:cs typeface="Calibri" panose="020F0502020204030204"/>
            </a:endParaRPr>
          </a:p>
          <a:p>
            <a:r>
              <a:rPr lang="en-US" dirty="0">
                <a:ea typeface="Calibri" panose="020F0502020204030204"/>
                <a:cs typeface="Calibri" panose="020F0502020204030204"/>
              </a:rPr>
              <a:t>(click)</a:t>
            </a:r>
            <a:endParaRPr lang="en-US" dirty="0"/>
          </a:p>
          <a:p>
            <a:r>
              <a:rPr lang="en-US" dirty="0"/>
              <a:t>Third, external evaluators such as graduate schools and potential employers have difficulty assessing the department's research output. Without a centralized repository, the impressive work being done remains largely invisible outside the department.</a:t>
            </a:r>
            <a:endParaRPr lang="en-US" dirty="0">
              <a:ea typeface="Calibri" panose="020F0502020204030204"/>
              <a:cs typeface="Calibri" panose="020F0502020204030204"/>
            </a:endParaRPr>
          </a:p>
          <a:p>
            <a:endParaRPr lang="en-US" dirty="0"/>
          </a:p>
          <a:p>
            <a:r>
              <a:rPr lang="en-US" dirty="0"/>
              <a:t>The cumulative impact of these challenges is diminished research visibility, ineffective knowledge-sharing, and lost academic and professional opportunities. This is the problem we've set out to solve.</a:t>
            </a:r>
            <a:endParaRPr lang="en-US" dirty="0">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AAECDF1B-D122-8B49-97F7-785F64A7DC90}" type="slidenum">
              <a:rPr lang="en-US" smtClean="0"/>
              <a:t>2</a:t>
            </a:fld>
            <a:endParaRPr lang="en-US"/>
          </a:p>
        </p:txBody>
      </p:sp>
    </p:spTree>
    <p:extLst>
      <p:ext uri="{BB962C8B-B14F-4D97-AF65-F5344CB8AC3E}">
        <p14:creationId xmlns:p14="http://schemas.microsoft.com/office/powerpoint/2010/main" val="3703549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A83A2-7FCA-446E-E807-0098474D28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B09ED8-89E9-19FA-38AE-E58D1EFC34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D9E67C-ED19-2BDE-6C42-046876E3C975}"/>
              </a:ext>
            </a:extLst>
          </p:cNvPr>
          <p:cNvSpPr>
            <a:spLocks noGrp="1"/>
          </p:cNvSpPr>
          <p:nvPr>
            <p:ph type="body" idx="1"/>
          </p:nvPr>
        </p:nvSpPr>
        <p:spPr/>
        <p:txBody>
          <a:bodyPr/>
          <a:lstStyle/>
          <a:p>
            <a:r>
              <a:rPr lang="en-US" dirty="0"/>
              <a:t>Our solution is the Mathematics &amp; Statistics Research Showcase, a web-based academic repository specifically designed for the department's needs.</a:t>
            </a:r>
          </a:p>
          <a:p>
            <a:r>
              <a:rPr lang="en-US" dirty="0">
                <a:ea typeface="Calibri"/>
                <a:cs typeface="Calibri"/>
              </a:rPr>
              <a:t>(click)</a:t>
            </a:r>
            <a:endParaRPr lang="en-US" dirty="0"/>
          </a:p>
          <a:p>
            <a:r>
              <a:rPr lang="en-US" dirty="0"/>
              <a:t>Our value proposition is clear: For students, faculty, and external evaluators who need a reliable and structured platform to manage and discover research, this showcase streamlines the entire process from submission through display to discovery.</a:t>
            </a:r>
            <a:endParaRPr lang="en-US" dirty="0">
              <a:ea typeface="Calibri" panose="020F0502020204030204"/>
              <a:cs typeface="Calibri" panose="020F0502020204030204"/>
            </a:endParaRPr>
          </a:p>
          <a:p>
            <a:r>
              <a:rPr lang="en-US" dirty="0">
                <a:ea typeface="Calibri" panose="020F0502020204030204"/>
                <a:cs typeface="Calibri" panose="020F0502020204030204"/>
              </a:rPr>
              <a:t>(click)</a:t>
            </a:r>
            <a:endParaRPr lang="en-US" dirty="0"/>
          </a:p>
          <a:p>
            <a:r>
              <a:rPr lang="en-US" dirty="0"/>
              <a:t>Unlike current ad hoc solutions such as GitHub repositories or hallway posters, our platform offers four key advantages:</a:t>
            </a:r>
            <a:endParaRPr lang="en-US" dirty="0">
              <a:ea typeface="Calibri" panose="020F0502020204030204"/>
              <a:cs typeface="Calibri" panose="020F0502020204030204"/>
            </a:endParaRPr>
          </a:p>
          <a:p>
            <a:pPr marL="171450" indent="-171450">
              <a:buFont typeface="Calibri"/>
              <a:buChar char="-"/>
            </a:pPr>
            <a:r>
              <a:rPr lang="en-US" dirty="0"/>
              <a:t>First, a faculty-driven submission process ensures that only legitimate student research enters the system, with proper academic oversight.</a:t>
            </a:r>
            <a:endParaRPr lang="en-US" dirty="0">
              <a:ea typeface="Calibri" panose="020F0502020204030204"/>
              <a:cs typeface="Calibri" panose="020F0502020204030204"/>
            </a:endParaRPr>
          </a:p>
          <a:p>
            <a:pPr marL="171450" indent="-171450">
              <a:buFont typeface="Calibri"/>
              <a:buChar char="-"/>
            </a:pPr>
            <a:r>
              <a:rPr lang="en-US" dirty="0"/>
              <a:t>Second, administrative quality control allows department leaders to maintain high standards through a structured approval workflow.</a:t>
            </a:r>
            <a:endParaRPr lang="en-US" dirty="0">
              <a:ea typeface="Calibri" panose="020F0502020204030204"/>
              <a:cs typeface="Calibri" panose="020F0502020204030204"/>
            </a:endParaRPr>
          </a:p>
          <a:p>
            <a:pPr marL="171450" indent="-171450">
              <a:buFont typeface="Calibri"/>
              <a:buChar char="-"/>
            </a:pPr>
            <a:r>
              <a:rPr lang="en-US" dirty="0"/>
              <a:t>Third, advanced search capabilities make finding specific research straightforward, whether you're looking by topic, advisor, or keywords.</a:t>
            </a:r>
            <a:endParaRPr lang="en-US" dirty="0">
              <a:ea typeface="Calibri" panose="020F0502020204030204"/>
              <a:cs typeface="Calibri" panose="020F0502020204030204"/>
            </a:endParaRPr>
          </a:p>
          <a:p>
            <a:pPr marL="171450" indent="-171450">
              <a:buFont typeface="Calibri"/>
              <a:buChar char="-"/>
            </a:pPr>
            <a:r>
              <a:rPr lang="en-US" dirty="0"/>
              <a:t>Finally, secure role-based access ensures that the right people have the right permissions—faculty can submit, administrators can approve, and visitors can browse.</a:t>
            </a:r>
            <a:endParaRPr lang="en-US" dirty="0">
              <a:ea typeface="Calibri" panose="020F0502020204030204"/>
              <a:cs typeface="Calibri" panose="020F0502020204030204"/>
            </a:endParaRPr>
          </a:p>
          <a:p>
            <a:endParaRPr lang="en-US" dirty="0"/>
          </a:p>
          <a:p>
            <a:r>
              <a:rPr lang="en-US" dirty="0"/>
              <a:t>This approach transforms how research is managed, making it accessible while maintaining high academic standards.</a:t>
            </a:r>
            <a:endParaRPr lang="en-US" dirty="0">
              <a:ea typeface="Calibri" panose="020F0502020204030204"/>
              <a:cs typeface="Calibri" panose="020F0502020204030204"/>
            </a:endParaRPr>
          </a:p>
        </p:txBody>
      </p:sp>
      <p:sp>
        <p:nvSpPr>
          <p:cNvPr id="4" name="Slide Number Placeholder 3">
            <a:extLst>
              <a:ext uri="{FF2B5EF4-FFF2-40B4-BE49-F238E27FC236}">
                <a16:creationId xmlns:a16="http://schemas.microsoft.com/office/drawing/2014/main" id="{DD763F14-9B7B-82B2-695F-CB20D2965567}"/>
              </a:ext>
            </a:extLst>
          </p:cNvPr>
          <p:cNvSpPr>
            <a:spLocks noGrp="1"/>
          </p:cNvSpPr>
          <p:nvPr>
            <p:ph type="sldNum" sz="quarter" idx="5"/>
          </p:nvPr>
        </p:nvSpPr>
        <p:spPr/>
        <p:txBody>
          <a:bodyPr/>
          <a:lstStyle/>
          <a:p>
            <a:fld id="{AAECDF1B-D122-8B49-97F7-785F64A7DC90}" type="slidenum">
              <a:rPr lang="en-US" smtClean="0"/>
              <a:t>3</a:t>
            </a:fld>
            <a:endParaRPr lang="en-US"/>
          </a:p>
        </p:txBody>
      </p:sp>
    </p:spTree>
    <p:extLst>
      <p:ext uri="{BB962C8B-B14F-4D97-AF65-F5344CB8AC3E}">
        <p14:creationId xmlns:p14="http://schemas.microsoft.com/office/powerpoint/2010/main" val="1176650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5F9D28-AE3A-7AE5-6415-5558E74473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C15F13-4FC0-7EDD-7E71-9F6CD5A7B4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72BA44-E704-CF9C-46E5-442E74047917}"/>
              </a:ext>
            </a:extLst>
          </p:cNvPr>
          <p:cNvSpPr>
            <a:spLocks noGrp="1"/>
          </p:cNvSpPr>
          <p:nvPr>
            <p:ph type="body" idx="1"/>
          </p:nvPr>
        </p:nvSpPr>
        <p:spPr/>
        <p:txBody>
          <a:bodyPr/>
          <a:lstStyle/>
          <a:p>
            <a:r>
              <a:rPr lang="en-US" dirty="0"/>
              <a:t>To ensure our solution addresses real needs, we developed key user stories that guided our design decisions. These stories represent three of the primary stakeholders in our system.</a:t>
            </a:r>
          </a:p>
          <a:p>
            <a:r>
              <a:rPr lang="en-US" dirty="0">
                <a:ea typeface="Calibri"/>
                <a:cs typeface="Calibri"/>
              </a:rPr>
              <a:t>(click)</a:t>
            </a:r>
            <a:endParaRPr lang="en-US" dirty="0"/>
          </a:p>
          <a:p>
            <a:r>
              <a:rPr lang="en-US" dirty="0"/>
              <a:t>From the faculty perspective: 'As a Math Professor, I want to store student capstone projects in a central location so I can reference them easily when advising new students.' This highlights the need for faculty to have an organized repository of past work that informs their teaching and mentoring.</a:t>
            </a:r>
            <a:endParaRPr lang="en-US" dirty="0">
              <a:ea typeface="Calibri" panose="020F0502020204030204"/>
              <a:cs typeface="Calibri" panose="020F0502020204030204"/>
            </a:endParaRPr>
          </a:p>
          <a:p>
            <a:r>
              <a:rPr lang="en-US" dirty="0">
                <a:ea typeface="Calibri" panose="020F0502020204030204"/>
                <a:cs typeface="Calibri" panose="020F0502020204030204"/>
              </a:rPr>
              <a:t>(click)</a:t>
            </a:r>
            <a:endParaRPr lang="en-US" dirty="0"/>
          </a:p>
          <a:p>
            <a:r>
              <a:rPr lang="en-US" dirty="0"/>
              <a:t>From the administrator perspective: 'As a department administrator, I want to review research submissions before they go public so we maintain consistent quality standards.' This story emphasizes the importance of quality control to preserve the department's academic reputation.</a:t>
            </a:r>
            <a:endParaRPr lang="en-US" dirty="0">
              <a:ea typeface="Calibri" panose="020F0502020204030204"/>
              <a:cs typeface="Calibri" panose="020F0502020204030204"/>
            </a:endParaRPr>
          </a:p>
          <a:p>
            <a:r>
              <a:rPr lang="en-US" dirty="0">
                <a:ea typeface="Calibri" panose="020F0502020204030204"/>
                <a:cs typeface="Calibri" panose="020F0502020204030204"/>
              </a:rPr>
              <a:t>(click)</a:t>
            </a:r>
            <a:endParaRPr lang="en-US" dirty="0"/>
          </a:p>
          <a:p>
            <a:r>
              <a:rPr lang="en-US" dirty="0"/>
              <a:t>From the visitor perspective: 'As a graduate school applicant, I want to search for research by keywords and faculty advisors so I can find projects relevant to my interests.' This story shows how external users need efficient ways to discover relevant content.</a:t>
            </a:r>
            <a:endParaRPr lang="en-US" dirty="0">
              <a:ea typeface="Calibri" panose="020F0502020204030204"/>
              <a:cs typeface="Calibri" panose="020F0502020204030204"/>
            </a:endParaRPr>
          </a:p>
          <a:p>
            <a:endParaRPr lang="en-US" dirty="0"/>
          </a:p>
          <a:p>
            <a:r>
              <a:rPr lang="en-US" dirty="0"/>
              <a:t>These three stories encapsulate the core needs our system addresses, ensuring we built something truly useful for all stakeholders.</a:t>
            </a:r>
            <a:endParaRPr lang="en-US" dirty="0">
              <a:ea typeface="Calibri"/>
              <a:cs typeface="Calibri"/>
            </a:endParaRPr>
          </a:p>
          <a:p>
            <a:endParaRPr lang="en-US" dirty="0">
              <a:ea typeface="Calibri"/>
              <a:cs typeface="Calibri"/>
            </a:endParaRPr>
          </a:p>
        </p:txBody>
      </p:sp>
      <p:sp>
        <p:nvSpPr>
          <p:cNvPr id="4" name="Slide Number Placeholder 3">
            <a:extLst>
              <a:ext uri="{FF2B5EF4-FFF2-40B4-BE49-F238E27FC236}">
                <a16:creationId xmlns:a16="http://schemas.microsoft.com/office/drawing/2014/main" id="{2F4339ED-6598-FF60-6C7C-30F7180B6C31}"/>
              </a:ext>
            </a:extLst>
          </p:cNvPr>
          <p:cNvSpPr>
            <a:spLocks noGrp="1"/>
          </p:cNvSpPr>
          <p:nvPr>
            <p:ph type="sldNum" sz="quarter" idx="5"/>
          </p:nvPr>
        </p:nvSpPr>
        <p:spPr/>
        <p:txBody>
          <a:bodyPr/>
          <a:lstStyle/>
          <a:p>
            <a:fld id="{AAECDF1B-D122-8B49-97F7-785F64A7DC90}" type="slidenum">
              <a:rPr lang="en-US" smtClean="0"/>
              <a:t>4</a:t>
            </a:fld>
            <a:endParaRPr lang="en-US"/>
          </a:p>
        </p:txBody>
      </p:sp>
    </p:spTree>
    <p:extLst>
      <p:ext uri="{BB962C8B-B14F-4D97-AF65-F5344CB8AC3E}">
        <p14:creationId xmlns:p14="http://schemas.microsoft.com/office/powerpoint/2010/main" val="17554837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4F4554-9A72-FC1F-0577-7B59F50BC4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E16FF4-9C65-DE0B-8737-254C3AA0A3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F0AAE2-3A47-7E30-4947-E35CCF252AA4}"/>
              </a:ext>
            </a:extLst>
          </p:cNvPr>
          <p:cNvSpPr>
            <a:spLocks noGrp="1"/>
          </p:cNvSpPr>
          <p:nvPr>
            <p:ph type="body" idx="1"/>
          </p:nvPr>
        </p:nvSpPr>
        <p:spPr/>
        <p:txBody>
          <a:bodyPr/>
          <a:lstStyle/>
          <a:p>
            <a:r>
              <a:rPr lang="en-US" dirty="0"/>
              <a:t>Based on our user stories, we identified four core functional requirements that form the foundation of our system.</a:t>
            </a:r>
          </a:p>
          <a:p>
            <a:endParaRPr lang="en-US" dirty="0"/>
          </a:p>
          <a:p>
            <a:r>
              <a:rPr lang="en-US" dirty="0"/>
              <a:t>First, the Faculty Research Submission Portal allows professors to submit student research by entering metadata like title, student authors, and research category, along with uploading multiple file types including PDFs, presentations, and images. This creates the entry point for all content in the system.</a:t>
            </a:r>
            <a:endParaRPr lang="en-US" dirty="0">
              <a:ea typeface="Calibri" panose="020F0502020204030204"/>
              <a:cs typeface="Calibri" panose="020F0502020204030204"/>
            </a:endParaRPr>
          </a:p>
          <a:p>
            <a:endParaRPr lang="en-US" dirty="0"/>
          </a:p>
          <a:p>
            <a:r>
              <a:rPr lang="en-US" dirty="0"/>
              <a:t>Second, the Admin Approval Workflow enables department administrators to review submissions and make quality control decisions. They can approve research for publication, reject unsuitable submissions, or request specific revisions from faculty. This ensures all published content meets departmental standards.</a:t>
            </a:r>
            <a:endParaRPr lang="en-US" dirty="0">
              <a:ea typeface="Calibri" panose="020F0502020204030204"/>
              <a:cs typeface="Calibri" panose="020F0502020204030204"/>
            </a:endParaRPr>
          </a:p>
          <a:p>
            <a:endParaRPr lang="en-US" dirty="0"/>
          </a:p>
          <a:p>
            <a:r>
              <a:rPr lang="en-US" dirty="0"/>
              <a:t>Third, Role-Based Access Control enforces appropriate permissions throughout the system. Faculty members can submit and manage their submissions, administrators can review and approve content, and visitors can browse and search the approved repository. This security model protects the integrity of the research collection.</a:t>
            </a:r>
            <a:endParaRPr lang="en-US" dirty="0">
              <a:ea typeface="Calibri" panose="020F0502020204030204"/>
              <a:cs typeface="Calibri" panose="020F0502020204030204"/>
            </a:endParaRPr>
          </a:p>
          <a:p>
            <a:endParaRPr lang="en-US" dirty="0"/>
          </a:p>
          <a:p>
            <a:r>
              <a:rPr lang="en-US" dirty="0"/>
              <a:t>Fourth, an Advanced Search and Filtering System allows users to find relevant research using keywords, categories, faculty advisors, dates, and file types. This makes the repository truly useful for research and reference purposes.</a:t>
            </a:r>
            <a:endParaRPr lang="en-US" dirty="0">
              <a:ea typeface="Calibri" panose="020F0502020204030204"/>
              <a:cs typeface="Calibri" panose="020F0502020204030204"/>
            </a:endParaRPr>
          </a:p>
          <a:p>
            <a:r>
              <a:rPr lang="en-US" dirty="0"/>
              <a:t>Together, these requirements create a complete workflow from submission through approval to discovery, addressing all user needs identified in our research.</a:t>
            </a:r>
            <a:endParaRPr lang="en-US" dirty="0">
              <a:ea typeface="Calibri" panose="020F0502020204030204"/>
              <a:cs typeface="Calibri" panose="020F0502020204030204"/>
            </a:endParaRPr>
          </a:p>
        </p:txBody>
      </p:sp>
      <p:sp>
        <p:nvSpPr>
          <p:cNvPr id="4" name="Slide Number Placeholder 3">
            <a:extLst>
              <a:ext uri="{FF2B5EF4-FFF2-40B4-BE49-F238E27FC236}">
                <a16:creationId xmlns:a16="http://schemas.microsoft.com/office/drawing/2014/main" id="{B1D689C7-BA04-F02E-5CB8-4837CC5DF002}"/>
              </a:ext>
            </a:extLst>
          </p:cNvPr>
          <p:cNvSpPr>
            <a:spLocks noGrp="1"/>
          </p:cNvSpPr>
          <p:nvPr>
            <p:ph type="sldNum" sz="quarter" idx="5"/>
          </p:nvPr>
        </p:nvSpPr>
        <p:spPr/>
        <p:txBody>
          <a:bodyPr/>
          <a:lstStyle/>
          <a:p>
            <a:fld id="{AAECDF1B-D122-8B49-97F7-785F64A7DC90}" type="slidenum">
              <a:rPr lang="en-US" smtClean="0"/>
              <a:t>5</a:t>
            </a:fld>
            <a:endParaRPr lang="en-US"/>
          </a:p>
        </p:txBody>
      </p:sp>
    </p:spTree>
    <p:extLst>
      <p:ext uri="{BB962C8B-B14F-4D97-AF65-F5344CB8AC3E}">
        <p14:creationId xmlns:p14="http://schemas.microsoft.com/office/powerpoint/2010/main" val="4158465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UML Use Case diagram provides a visual representation of how different actors interact with our system. The diagram captures all possible interactions between users and the Research Showcase platform.</a:t>
            </a:r>
          </a:p>
          <a:p>
            <a:endParaRPr lang="en-US" dirty="0"/>
          </a:p>
          <a:p>
            <a:r>
              <a:rPr lang="en-US" dirty="0"/>
              <a:t>On the upper right, we have our three actor types: Faculty, who initiate the content submission process; Administrators in the middle, who handle content approval; and other uses or "visitors" at the top, who consume the approved research.</a:t>
            </a:r>
            <a:endParaRPr lang="en-US" dirty="0">
              <a:ea typeface="Calibri" panose="020F0502020204030204"/>
              <a:cs typeface="Calibri" panose="020F0502020204030204"/>
            </a:endParaRPr>
          </a:p>
          <a:p>
            <a:endParaRPr lang="en-US" dirty="0"/>
          </a:p>
          <a:p>
            <a:r>
              <a:rPr lang="en-US" dirty="0"/>
              <a:t>The functions at the bottom represent the system use cases—the actions that users can perform. Faculty can Upload Research, initiating the content flow. Administrators can Approve or Reject Research submissions and can also Delete or Revise when necessary. Users, along with Faculty and Administrators, can Browse Research and Search Research using Queries to display relevant Pages.</a:t>
            </a:r>
            <a:endParaRPr lang="en-US" dirty="0">
              <a:ea typeface="Calibri" panose="020F0502020204030204"/>
              <a:cs typeface="Calibri" panose="020F0502020204030204"/>
            </a:endParaRPr>
          </a:p>
          <a:p>
            <a:endParaRPr lang="en-US" dirty="0"/>
          </a:p>
          <a:p>
            <a:r>
              <a:rPr lang="en-US" dirty="0"/>
              <a:t>The connecting lines show which actors can perform which actions. Notice how the permissions are appropriately limited—only Faculty can submit, only Administrators can approve or request revisions, but all users can browse and search.</a:t>
            </a:r>
            <a:endParaRPr lang="en-US" dirty="0">
              <a:ea typeface="Calibri" panose="020F0502020204030204"/>
              <a:cs typeface="Calibri" panose="020F0502020204030204"/>
            </a:endParaRPr>
          </a:p>
          <a:p>
            <a:endParaRPr lang="en-US" dirty="0"/>
          </a:p>
          <a:p>
            <a:r>
              <a:rPr lang="en-US" dirty="0"/>
              <a:t>This diagram was instrumental in defining the boundaries of our system and ensuring we addressed all necessary interactions.</a:t>
            </a:r>
            <a:endParaRPr lang="en-US" dirty="0">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AAECDF1B-D122-8B49-97F7-785F64A7DC90}" type="slidenum">
              <a:rPr lang="en-US" smtClean="0"/>
              <a:t>6</a:t>
            </a:fld>
            <a:endParaRPr lang="en-US"/>
          </a:p>
        </p:txBody>
      </p:sp>
    </p:spTree>
    <p:extLst>
      <p:ext uri="{BB962C8B-B14F-4D97-AF65-F5344CB8AC3E}">
        <p14:creationId xmlns:p14="http://schemas.microsoft.com/office/powerpoint/2010/main" val="3102252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54983-14E6-AD09-6153-4D96C7204A4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C60B83-EAC4-1605-701C-56E7E56594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3FED96-1F69-1D9D-B5AE-858CB0B72CF1}"/>
              </a:ext>
            </a:extLst>
          </p:cNvPr>
          <p:cNvSpPr>
            <a:spLocks noGrp="1"/>
          </p:cNvSpPr>
          <p:nvPr>
            <p:ph type="body" idx="1"/>
          </p:nvPr>
        </p:nvSpPr>
        <p:spPr/>
        <p:txBody>
          <a:bodyPr/>
          <a:lstStyle/>
          <a:p>
            <a:r>
              <a:rPr lang="en-US" dirty="0"/>
              <a:t>Let's examine the three key actors in our system in greater detail to understand their roles and responsibilities.</a:t>
            </a:r>
          </a:p>
          <a:p>
            <a:r>
              <a:rPr lang="en-US" dirty="0">
                <a:ea typeface="Calibri"/>
                <a:cs typeface="Calibri"/>
              </a:rPr>
              <a:t>(click)</a:t>
            </a:r>
            <a:endParaRPr lang="en-US" dirty="0"/>
          </a:p>
          <a:p>
            <a:r>
              <a:rPr lang="en-US" dirty="0"/>
              <a:t>Faculty members serve as the content contributors in our system. They are the research mentors who guide students through their projects and ultimately submit those projects to the repository. As primary authenticated users, they have special permissions to upload content and track its status.</a:t>
            </a:r>
            <a:endParaRPr lang="en-US" dirty="0">
              <a:ea typeface="Calibri" panose="020F0502020204030204"/>
              <a:cs typeface="Calibri" panose="020F0502020204030204"/>
            </a:endParaRPr>
          </a:p>
          <a:p>
            <a:r>
              <a:rPr lang="en-US" dirty="0">
                <a:ea typeface="Calibri" panose="020F0502020204030204"/>
                <a:cs typeface="Calibri" panose="020F0502020204030204"/>
              </a:rPr>
              <a:t>(click)</a:t>
            </a:r>
            <a:endParaRPr lang="en-US" dirty="0"/>
          </a:p>
          <a:p>
            <a:r>
              <a:rPr lang="en-US" dirty="0"/>
              <a:t>Administrators function as content gatekeepers, ensuring that only high-quality, appropriate research is published. They manage the quality control process and have the authority to approve, reject, or request changes to submissions. They also manage system settings and user accounts as needed.</a:t>
            </a:r>
            <a:endParaRPr lang="en-US" dirty="0">
              <a:ea typeface="Calibri" panose="020F0502020204030204"/>
              <a:cs typeface="Calibri" panose="020F0502020204030204"/>
            </a:endParaRPr>
          </a:p>
          <a:p>
            <a:r>
              <a:rPr lang="en-US" dirty="0">
                <a:ea typeface="Calibri" panose="020F0502020204030204"/>
                <a:cs typeface="Calibri" panose="020F0502020204030204"/>
              </a:rPr>
              <a:t>(click)</a:t>
            </a:r>
            <a:endParaRPr lang="en-US" dirty="0"/>
          </a:p>
          <a:p>
            <a:r>
              <a:rPr lang="en-US" dirty="0"/>
              <a:t>Visitors comprise a diverse group including current students seeking examples, graduate schools evaluating applicants, and external collaborators exploring potential partnerships. They have read-only access to approved content but can utilize the full search and browsing capabilities.</a:t>
            </a:r>
            <a:endParaRPr lang="en-US" dirty="0">
              <a:ea typeface="Calibri" panose="020F0502020204030204"/>
              <a:cs typeface="Calibri" panose="020F0502020204030204"/>
            </a:endParaRPr>
          </a:p>
          <a:p>
            <a:endParaRPr lang="en-US" dirty="0"/>
          </a:p>
          <a:p>
            <a:r>
              <a:rPr lang="en-US" dirty="0"/>
              <a:t>The relationship between these actors forms a complete content lifecycle—faculty create, administrators validate, and visitors consume. This clear separation of responsibilities helps maintain system integrity while serving all stakeholders effectively.</a:t>
            </a:r>
            <a:endParaRPr lang="en-US" dirty="0">
              <a:ea typeface="Calibri"/>
              <a:cs typeface="Calibri"/>
            </a:endParaRPr>
          </a:p>
        </p:txBody>
      </p:sp>
      <p:sp>
        <p:nvSpPr>
          <p:cNvPr id="4" name="Slide Number Placeholder 3">
            <a:extLst>
              <a:ext uri="{FF2B5EF4-FFF2-40B4-BE49-F238E27FC236}">
                <a16:creationId xmlns:a16="http://schemas.microsoft.com/office/drawing/2014/main" id="{06216528-91C4-B9AB-AC30-83CAD02012DC}"/>
              </a:ext>
            </a:extLst>
          </p:cNvPr>
          <p:cNvSpPr>
            <a:spLocks noGrp="1"/>
          </p:cNvSpPr>
          <p:nvPr>
            <p:ph type="sldNum" sz="quarter" idx="5"/>
          </p:nvPr>
        </p:nvSpPr>
        <p:spPr/>
        <p:txBody>
          <a:bodyPr/>
          <a:lstStyle/>
          <a:p>
            <a:fld id="{AAECDF1B-D122-8B49-97F7-785F64A7DC90}" type="slidenum">
              <a:rPr lang="en-US" smtClean="0"/>
              <a:t>7</a:t>
            </a:fld>
            <a:endParaRPr lang="en-US"/>
          </a:p>
        </p:txBody>
      </p:sp>
    </p:spTree>
    <p:extLst>
      <p:ext uri="{BB962C8B-B14F-4D97-AF65-F5344CB8AC3E}">
        <p14:creationId xmlns:p14="http://schemas.microsoft.com/office/powerpoint/2010/main" val="760714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64E0B2-F5C4-5F72-5C89-0DCE7D4DF8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7F30DD-13CF-BF30-6CD0-13A396AB02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550F29-188A-C763-6F4D-3DC4C963026C}"/>
              </a:ext>
            </a:extLst>
          </p:cNvPr>
          <p:cNvSpPr>
            <a:spLocks noGrp="1"/>
          </p:cNvSpPr>
          <p:nvPr>
            <p:ph type="body" idx="1"/>
          </p:nvPr>
        </p:nvSpPr>
        <p:spPr/>
        <p:txBody>
          <a:bodyPr/>
          <a:lstStyle/>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We've identified four critical use cases that represent the core functionality of our system. These use cases capture the essential interactions that make the platform valuable.</a:t>
            </a:r>
          </a:p>
          <a:p>
            <a:pPr marL="0" marR="0">
              <a:lnSpc>
                <a:spcPct val="115000"/>
              </a:lnSpc>
              <a:spcAft>
                <a:spcPts val="800"/>
              </a:spcAft>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(click)</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Use Case 1 is Submit Research. Here, a faculty member uploads files and metadata about a student project. The system validates the submission for completeness and required fields, then places the content in a review queue while notifying administrators.</a:t>
            </a:r>
          </a:p>
          <a:p>
            <a:pPr marL="0" marR="0">
              <a:lnSpc>
                <a:spcPct val="115000"/>
              </a:lnSpc>
              <a:spcAft>
                <a:spcPts val="800"/>
              </a:spcAft>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(click)</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Use Case 2 is Approve/Reject Research. An administrator reviews the submission details, makes a decision based on quality and appropriateness, and provides optional feedback. The system then updates the submission status and notifies the faculty member of the decision.</a:t>
            </a:r>
          </a:p>
          <a:p>
            <a:pPr marL="0" marR="0">
              <a:lnSpc>
                <a:spcPct val="115000"/>
              </a:lnSpc>
              <a:spcAft>
                <a:spcPts val="800"/>
              </a:spcAft>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(click)</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Use Case 3 is Browse Research. Visitors navigate through categorized content using faculty names, research topics, or dates. The system displays approved research in a structured format, making files and details easily accessible.</a:t>
            </a:r>
          </a:p>
          <a:p>
            <a:pPr marL="0" marR="0">
              <a:lnSpc>
                <a:spcPct val="115000"/>
              </a:lnSpc>
              <a:spcAft>
                <a:spcPts val="800"/>
              </a:spcAft>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(click)</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Use Case 4 is Search Research. A user enters specific search criteria like keywords or advisor names. The system filters the database according to these parameters and displays relevant results in a list.</a:t>
            </a:r>
          </a:p>
          <a:p>
            <a:pPr marL="0" marR="0">
              <a:lnSpc>
                <a:spcPct val="115000"/>
              </a:lnSpc>
              <a:spcAft>
                <a:spcPts val="800"/>
              </a:spcAft>
            </a:pPr>
            <a:r>
              <a:rPr lang="en-US" sz="1800" kern="0" dirty="0">
                <a:effectLst/>
                <a:latin typeface="Times New Roman" panose="02020603050405020304" pitchFamily="18" charset="0"/>
                <a:ea typeface="Calibri" panose="020F0502020204030204" pitchFamily="34" charset="0"/>
                <a:cs typeface="Times New Roman" panose="02020603050405020304" pitchFamily="18" charset="0"/>
              </a:rPr>
              <a:t>(click)</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0" dirty="0">
                <a:effectLst/>
                <a:latin typeface="Times New Roman" panose="02020603050405020304" pitchFamily="18" charset="0"/>
                <a:ea typeface="Times New Roman" panose="02020603050405020304" pitchFamily="18" charset="0"/>
              </a:rPr>
              <a:t>These four use cases work together to create a complete research management ecosystem—from contribution through validation to discovery. The submission and approval process ensures quality, while browsing and searching enable accessibility.</a:t>
            </a:r>
            <a:r>
              <a:rPr lang="en-US" dirty="0">
                <a:effectLst/>
              </a:rPr>
              <a:t> </a:t>
            </a:r>
            <a:endParaRPr lang="en-US" dirty="0"/>
          </a:p>
        </p:txBody>
      </p:sp>
      <p:sp>
        <p:nvSpPr>
          <p:cNvPr id="4" name="Slide Number Placeholder 3">
            <a:extLst>
              <a:ext uri="{FF2B5EF4-FFF2-40B4-BE49-F238E27FC236}">
                <a16:creationId xmlns:a16="http://schemas.microsoft.com/office/drawing/2014/main" id="{1D9EF156-B72F-7E01-38AF-CC04CC47C3ED}"/>
              </a:ext>
            </a:extLst>
          </p:cNvPr>
          <p:cNvSpPr>
            <a:spLocks noGrp="1"/>
          </p:cNvSpPr>
          <p:nvPr>
            <p:ph type="sldNum" sz="quarter" idx="5"/>
          </p:nvPr>
        </p:nvSpPr>
        <p:spPr/>
        <p:txBody>
          <a:bodyPr/>
          <a:lstStyle/>
          <a:p>
            <a:fld id="{AAECDF1B-D122-8B49-97F7-785F64A7DC90}" type="slidenum">
              <a:rPr lang="en-US" smtClean="0"/>
              <a:t>8</a:t>
            </a:fld>
            <a:endParaRPr lang="en-US"/>
          </a:p>
        </p:txBody>
      </p:sp>
    </p:spTree>
    <p:extLst>
      <p:ext uri="{BB962C8B-B14F-4D97-AF65-F5344CB8AC3E}">
        <p14:creationId xmlns:p14="http://schemas.microsoft.com/office/powerpoint/2010/main" val="4039759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8DFA8C-DC48-3B3F-3A3B-8EBBF4CA5B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25BF4D-93B4-6A77-7559-DCF799D893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0994FD1-EBCB-F858-3459-6E3E164C7219}"/>
              </a:ext>
            </a:extLst>
          </p:cNvPr>
          <p:cNvSpPr>
            <a:spLocks noGrp="1"/>
          </p:cNvSpPr>
          <p:nvPr>
            <p:ph type="body" idx="1"/>
          </p:nvPr>
        </p:nvSpPr>
        <p:spPr/>
        <p:txBody>
          <a:bodyPr/>
          <a:lstStyle/>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This UML Class diagram illustrates the technical architecture of our system. It shows the key data structures and their relationships that power the Research Showcase platform.</a:t>
            </a:r>
          </a:p>
          <a:p>
            <a:pPr marL="0" marR="0">
              <a:lnSpc>
                <a:spcPct val="115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At the center of our architecture is the User class, which implements the role-based access control system. It contains attributes for username, email, and critically, the role attribute that determines permissions. User methods include authentication functions and role verification.</a:t>
            </a:r>
          </a:p>
          <a:p>
            <a:pPr marL="0" marR="0">
              <a:lnSpc>
                <a:spcPct val="115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The </a:t>
            </a:r>
            <a:r>
              <a:rPr lang="en-US" sz="1800" kern="0" dirty="0" err="1">
                <a:effectLst/>
                <a:latin typeface="Times New Roman" panose="02020603050405020304" pitchFamily="18" charset="0"/>
                <a:ea typeface="Times New Roman" panose="02020603050405020304" pitchFamily="18" charset="0"/>
                <a:cs typeface="Times New Roman" panose="02020603050405020304" pitchFamily="18" charset="0"/>
              </a:rPr>
              <a:t>ResearchProject</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class is our core data structure, containing attributes for title, abstract, submission date, and approval status. It also manages file references for PDFs, presentations, and images. This class has relationships with the User class—a faculty user submits projects, while many users may collaborate on a single project.</a:t>
            </a:r>
          </a:p>
          <a:p>
            <a:pPr marL="0" marR="0">
              <a:lnSpc>
                <a:spcPct val="115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The Admin class extends User with additional approval methods, while Faculty extends User with submission capabilities. The Colloquium class represents a related but separate content type for the department's speaker series.</a:t>
            </a:r>
          </a:p>
          <a:p>
            <a:pPr marL="0" marR="0">
              <a:lnSpc>
                <a:spcPct val="115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Search functionality is implemented through query methods that interact with the </a:t>
            </a:r>
            <a:r>
              <a:rPr lang="en-US" sz="1800" kern="0" dirty="0" err="1">
                <a:effectLst/>
                <a:latin typeface="Times New Roman" panose="02020603050405020304" pitchFamily="18" charset="0"/>
                <a:ea typeface="Times New Roman" panose="02020603050405020304" pitchFamily="18" charset="0"/>
                <a:cs typeface="Times New Roman" panose="02020603050405020304" pitchFamily="18" charset="0"/>
              </a:rPr>
              <a:t>ResearchProject</a:t>
            </a: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 class, while the notification system connects users to the content lifecycle events.</a:t>
            </a:r>
          </a:p>
          <a:p>
            <a:pPr marL="0" marR="0">
              <a:lnSpc>
                <a:spcPct val="115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kern="0" dirty="0">
                <a:effectLst/>
                <a:latin typeface="Times New Roman" panose="02020603050405020304" pitchFamily="18" charset="0"/>
                <a:ea typeface="Times New Roman" panose="02020603050405020304" pitchFamily="18" charset="0"/>
              </a:rPr>
              <a:t>This architecture provides a solid foundation that aligns with our functional requirements while allowing for future expansion as the department's needs evolve.</a:t>
            </a:r>
            <a:r>
              <a:rPr lang="en-US" dirty="0">
                <a:effectLst/>
              </a:rPr>
              <a:t> </a:t>
            </a:r>
            <a:endParaRPr lang="en-US" dirty="0">
              <a:ea typeface="Calibri" panose="020F0502020204030204"/>
              <a:cs typeface="Calibri" panose="020F0502020204030204"/>
            </a:endParaRPr>
          </a:p>
        </p:txBody>
      </p:sp>
      <p:sp>
        <p:nvSpPr>
          <p:cNvPr id="4" name="Slide Number Placeholder 3">
            <a:extLst>
              <a:ext uri="{FF2B5EF4-FFF2-40B4-BE49-F238E27FC236}">
                <a16:creationId xmlns:a16="http://schemas.microsoft.com/office/drawing/2014/main" id="{BDB6E5CA-59E1-F937-2B29-ADE35C60A164}"/>
              </a:ext>
            </a:extLst>
          </p:cNvPr>
          <p:cNvSpPr>
            <a:spLocks noGrp="1"/>
          </p:cNvSpPr>
          <p:nvPr>
            <p:ph type="sldNum" sz="quarter" idx="5"/>
          </p:nvPr>
        </p:nvSpPr>
        <p:spPr/>
        <p:txBody>
          <a:bodyPr/>
          <a:lstStyle/>
          <a:p>
            <a:fld id="{AAECDF1B-D122-8B49-97F7-785F64A7DC90}" type="slidenum">
              <a:rPr lang="en-US" smtClean="0"/>
              <a:t>9</a:t>
            </a:fld>
            <a:endParaRPr lang="en-US"/>
          </a:p>
        </p:txBody>
      </p:sp>
    </p:spTree>
    <p:extLst>
      <p:ext uri="{BB962C8B-B14F-4D97-AF65-F5344CB8AC3E}">
        <p14:creationId xmlns:p14="http://schemas.microsoft.com/office/powerpoint/2010/main" val="30023434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C8A40-C44F-6547-B3E2-A7161ED1558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6E31D9A-C037-CD4C-86AB-A3B778AE6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544E3F-DF16-9A4D-A410-12B21C84D831}"/>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5" name="Footer Placeholder 4">
            <a:extLst>
              <a:ext uri="{FF2B5EF4-FFF2-40B4-BE49-F238E27FC236}">
                <a16:creationId xmlns:a16="http://schemas.microsoft.com/office/drawing/2014/main" id="{EED268FF-FEFA-B246-BB2E-04B667E439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A4BCE9-AFA8-044D-97D8-09479F9488B1}"/>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481656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A5503-8193-3F44-99ED-5A3C654877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636418C-1D83-5241-9522-2D9DF00A5B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BDB931-C78F-2D47-ADE2-AB75A26E8E0B}"/>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5" name="Footer Placeholder 4">
            <a:extLst>
              <a:ext uri="{FF2B5EF4-FFF2-40B4-BE49-F238E27FC236}">
                <a16:creationId xmlns:a16="http://schemas.microsoft.com/office/drawing/2014/main" id="{E3FAF6B7-B45D-9A4E-83B8-11947E8174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D2678A-53B9-DD47-98BA-EF09C5A8B94C}"/>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1538113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91F25F-B124-C04A-A8EC-3B82D63951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655A36-9AD1-4A41-891F-147FF8C2B6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358F05-D95D-C046-9B48-6EC41D0693F2}"/>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5" name="Footer Placeholder 4">
            <a:extLst>
              <a:ext uri="{FF2B5EF4-FFF2-40B4-BE49-F238E27FC236}">
                <a16:creationId xmlns:a16="http://schemas.microsoft.com/office/drawing/2014/main" id="{B847EED8-548D-7143-8DDE-7C09AEC3C9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3C4EAE-6C9E-1748-A675-0BE1D41120CB}"/>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1248529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8208E-C42A-CF46-BE2D-5EE4F687D2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B31D8B-0C50-A343-8769-E6E99141B5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B4CA93-2038-3F41-B715-1B3FBDB33647}"/>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5" name="Footer Placeholder 4">
            <a:extLst>
              <a:ext uri="{FF2B5EF4-FFF2-40B4-BE49-F238E27FC236}">
                <a16:creationId xmlns:a16="http://schemas.microsoft.com/office/drawing/2014/main" id="{C9406AF6-A899-734D-B925-EF5056E865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45009E-47D6-E541-B4E0-518022262E3E}"/>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2279463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A7E36-C5D7-AD47-B0F8-695C9BAB60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214487-6C18-484D-858F-5252A6843D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13AE2E-0F75-5543-ADF6-97185E303E94}"/>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5" name="Footer Placeholder 4">
            <a:extLst>
              <a:ext uri="{FF2B5EF4-FFF2-40B4-BE49-F238E27FC236}">
                <a16:creationId xmlns:a16="http://schemas.microsoft.com/office/drawing/2014/main" id="{5F89A874-B669-2747-B9D9-444895CBD0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82D7A2-EF8C-6E40-BD50-CFAF3DC0D634}"/>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105062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3A460-9DF1-B948-A360-D376C81041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4774C9-F407-6B43-B380-61CE267340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E4C3868-638A-0D46-92DC-0F0324A4907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FAE9C03-E81E-B047-9D64-AF1EAFBA6505}"/>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6" name="Footer Placeholder 5">
            <a:extLst>
              <a:ext uri="{FF2B5EF4-FFF2-40B4-BE49-F238E27FC236}">
                <a16:creationId xmlns:a16="http://schemas.microsoft.com/office/drawing/2014/main" id="{752EAB29-6548-FD4B-B338-D5A913E2FE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D91848-8C0E-B04E-B28F-7E529AE1E69E}"/>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16542108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C8625-C72A-D44B-B0DD-F9BA3AFB659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0D8AF03-D5B6-7A40-B780-A45CF7D90B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8B4F70-A568-404D-BD5B-991C9739C32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11CB8E7-481C-0549-952E-EDF5D65011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38CA1F-A40A-4847-91A7-8E46AED790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7F6A6C-DCB4-924A-8DB5-D432D08AD0EE}"/>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8" name="Footer Placeholder 7">
            <a:extLst>
              <a:ext uri="{FF2B5EF4-FFF2-40B4-BE49-F238E27FC236}">
                <a16:creationId xmlns:a16="http://schemas.microsoft.com/office/drawing/2014/main" id="{6EA74D7F-7565-5A40-90B8-C05FE4CA89A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AC204C5-79FC-2A44-9501-4FD053BD4598}"/>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1997793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87D29-B007-594A-9647-6B4941CA98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D60102B-952B-FA43-B730-72EA454416EC}"/>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4" name="Footer Placeholder 3">
            <a:extLst>
              <a:ext uri="{FF2B5EF4-FFF2-40B4-BE49-F238E27FC236}">
                <a16:creationId xmlns:a16="http://schemas.microsoft.com/office/drawing/2014/main" id="{330636BF-5545-6746-BCF5-8FB69E38B2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408AB64-5493-AA44-8D61-6E6380D48054}"/>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1434682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1BDAFC9-FC5F-5F47-B03F-6D371F40DC70}"/>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3" name="Footer Placeholder 2">
            <a:extLst>
              <a:ext uri="{FF2B5EF4-FFF2-40B4-BE49-F238E27FC236}">
                <a16:creationId xmlns:a16="http://schemas.microsoft.com/office/drawing/2014/main" id="{9D9A8C9E-AD29-5B48-BD0E-ED9C342A78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4ACBBB0-3829-8C4A-B2E5-F6AD60918D52}"/>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471750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F683C-99BC-4244-A61F-F8F01C5542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D0C976A-91C9-CD4D-BBEE-632981C3B9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25AA3FB-0E43-B748-8B4F-42E9F623FD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6383E5-22B2-CE42-BF6B-12A57A82DAF0}"/>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6" name="Footer Placeholder 5">
            <a:extLst>
              <a:ext uri="{FF2B5EF4-FFF2-40B4-BE49-F238E27FC236}">
                <a16:creationId xmlns:a16="http://schemas.microsoft.com/office/drawing/2014/main" id="{C5EF53E5-A3BB-2A44-A1AE-4F17B17301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520CA7-307C-AC4B-8423-0017ECABC74B}"/>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3600228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53BE4-BF06-7440-AC2E-7D12E87094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79A2323-C9ED-014F-962A-F5ECE84861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2C5C3B-200D-5047-9A3B-92C246746E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771504-E649-9045-B657-9EB42A1B5DD2}"/>
              </a:ext>
            </a:extLst>
          </p:cNvPr>
          <p:cNvSpPr>
            <a:spLocks noGrp="1"/>
          </p:cNvSpPr>
          <p:nvPr>
            <p:ph type="dt" sz="half" idx="10"/>
          </p:nvPr>
        </p:nvSpPr>
        <p:spPr/>
        <p:txBody>
          <a:bodyPr/>
          <a:lstStyle/>
          <a:p>
            <a:fld id="{724D8CED-80A0-9549-996D-7E9288EAF5B8}" type="datetimeFigureOut">
              <a:rPr lang="en-US" smtClean="0"/>
              <a:t>3/4/25</a:t>
            </a:fld>
            <a:endParaRPr lang="en-US"/>
          </a:p>
        </p:txBody>
      </p:sp>
      <p:sp>
        <p:nvSpPr>
          <p:cNvPr id="6" name="Footer Placeholder 5">
            <a:extLst>
              <a:ext uri="{FF2B5EF4-FFF2-40B4-BE49-F238E27FC236}">
                <a16:creationId xmlns:a16="http://schemas.microsoft.com/office/drawing/2014/main" id="{8C8102F1-E91F-644A-82CD-E3584C4D5A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9F8766-95A1-BA46-BDAC-3D9D8356CEEF}"/>
              </a:ext>
            </a:extLst>
          </p:cNvPr>
          <p:cNvSpPr>
            <a:spLocks noGrp="1"/>
          </p:cNvSpPr>
          <p:nvPr>
            <p:ph type="sldNum" sz="quarter" idx="12"/>
          </p:nvPr>
        </p:nvSpPr>
        <p:spPr/>
        <p:txBody>
          <a:bodyPr/>
          <a:lstStyle/>
          <a:p>
            <a:fld id="{1ABA60F8-F661-FE4F-95F2-82E83C8F4A36}" type="slidenum">
              <a:rPr lang="en-US" smtClean="0"/>
              <a:t>‹#›</a:t>
            </a:fld>
            <a:endParaRPr lang="en-US"/>
          </a:p>
        </p:txBody>
      </p:sp>
    </p:spTree>
    <p:extLst>
      <p:ext uri="{BB962C8B-B14F-4D97-AF65-F5344CB8AC3E}">
        <p14:creationId xmlns:p14="http://schemas.microsoft.com/office/powerpoint/2010/main" val="1837494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4A55DF6-77C9-CA47-95E3-F1CEE3B7F4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7931EB1-60B2-1749-AD76-0802D134B9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90F72D-1E07-FE4D-B3D1-6EFE826B33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4D8CED-80A0-9549-996D-7E9288EAF5B8}" type="datetimeFigureOut">
              <a:rPr lang="en-US" smtClean="0"/>
              <a:t>3/4/25</a:t>
            </a:fld>
            <a:endParaRPr lang="en-US"/>
          </a:p>
        </p:txBody>
      </p:sp>
      <p:sp>
        <p:nvSpPr>
          <p:cNvPr id="5" name="Footer Placeholder 4">
            <a:extLst>
              <a:ext uri="{FF2B5EF4-FFF2-40B4-BE49-F238E27FC236}">
                <a16:creationId xmlns:a16="http://schemas.microsoft.com/office/drawing/2014/main" id="{E002241D-98E8-B54C-8954-3512C55144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76E05D-B08E-6549-8158-A97FCA27D8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BA60F8-F661-FE4F-95F2-82E83C8F4A36}" type="slidenum">
              <a:rPr lang="en-US" smtClean="0"/>
              <a:t>‹#›</a:t>
            </a:fld>
            <a:endParaRPr lang="en-US"/>
          </a:p>
        </p:txBody>
      </p:sp>
    </p:spTree>
    <p:extLst>
      <p:ext uri="{BB962C8B-B14F-4D97-AF65-F5344CB8AC3E}">
        <p14:creationId xmlns:p14="http://schemas.microsoft.com/office/powerpoint/2010/main" val="4228850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8.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8.svg"/><Relationship Id="rId11" Type="http://schemas.openxmlformats.org/officeDocument/2006/relationships/image" Target="../media/image6.pn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4.sv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rtifact">
            <a:extLst>
              <a:ext uri="{FF2B5EF4-FFF2-40B4-BE49-F238E27FC236}">
                <a16:creationId xmlns:a16="http://schemas.microsoft.com/office/drawing/2014/main" id="{7F9A21DC-7AC4-9342-810E-915A87F40CAC}"/>
              </a:ext>
              <a:ext uri="{C183D7F6-B498-43B3-948B-1728B52AA6E4}">
                <adec:decorative xmlns:adec="http://schemas.microsoft.com/office/drawing/2017/decorative" val="1"/>
              </a:ext>
            </a:extLst>
          </p:cNvPr>
          <p:cNvSpPr/>
          <p:nvPr/>
        </p:nvSpPr>
        <p:spPr>
          <a:xfrm>
            <a:off x="0" y="0"/>
            <a:ext cx="12192000" cy="7106478"/>
          </a:xfrm>
          <a:prstGeom prst="rect">
            <a:avLst/>
          </a:prstGeom>
          <a:gradFill flip="none" rotWithShape="1">
            <a:gsLst>
              <a:gs pos="10000">
                <a:srgbClr val="172140"/>
              </a:gs>
              <a:gs pos="100000">
                <a:srgbClr val="0066B3"/>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solidFill>
                <a:sysClr val="windowText" lastClr="000000"/>
              </a:solidFill>
            </a:endParaRPr>
          </a:p>
        </p:txBody>
      </p:sp>
      <p:pic>
        <p:nvPicPr>
          <p:cNvPr id="11" name="Figure">
            <a:extLst>
              <a:ext uri="{FF2B5EF4-FFF2-40B4-BE49-F238E27FC236}">
                <a16:creationId xmlns:a16="http://schemas.microsoft.com/office/drawing/2014/main" id="{E59C9097-8BE9-1448-A541-2FE8496C2511}"/>
              </a:ext>
            </a:extLst>
          </p:cNvPr>
          <p:cNvPicPr>
            <a:picLocks noChangeAspect="1"/>
          </p:cNvPicPr>
          <p:nvPr/>
        </p:nvPicPr>
        <p:blipFill>
          <a:blip r:embed="rId3"/>
          <a:srcRect/>
          <a:stretch/>
        </p:blipFill>
        <p:spPr>
          <a:xfrm>
            <a:off x="3896522" y="5943200"/>
            <a:ext cx="4389120" cy="1371600"/>
          </a:xfrm>
          <a:prstGeom prst="rect">
            <a:avLst/>
          </a:prstGeom>
        </p:spPr>
      </p:pic>
      <p:sp>
        <p:nvSpPr>
          <p:cNvPr id="6" name="H1">
            <a:extLst>
              <a:ext uri="{FF2B5EF4-FFF2-40B4-BE49-F238E27FC236}">
                <a16:creationId xmlns:a16="http://schemas.microsoft.com/office/drawing/2014/main" id="{8ACDB202-8F27-E124-1C08-40D9DF60D55B}"/>
              </a:ext>
            </a:extLst>
          </p:cNvPr>
          <p:cNvSpPr>
            <a:spLocks noGrp="1"/>
          </p:cNvSpPr>
          <p:nvPr>
            <p:ph type="ctrTitle"/>
          </p:nvPr>
        </p:nvSpPr>
        <p:spPr>
          <a:xfrm>
            <a:off x="1519082" y="2155956"/>
            <a:ext cx="9144000" cy="1098442"/>
          </a:xfrm>
        </p:spPr>
        <p:txBody>
          <a:bodyPr>
            <a:noAutofit/>
          </a:bodyPr>
          <a:lstStyle/>
          <a:p>
            <a:pPr>
              <a:lnSpc>
                <a:spcPct val="120000"/>
              </a:lnSpc>
            </a:pPr>
            <a:r>
              <a:rPr lang="en-US" sz="4800" b="1" dirty="0">
                <a:solidFill>
                  <a:schemeClr val="bg1"/>
                </a:solidFill>
                <a:latin typeface="Arial"/>
                <a:cs typeface="Arial"/>
              </a:rPr>
              <a:t>NAU Mathematics &amp; Statistics Research Showcase Website</a:t>
            </a:r>
            <a:endParaRPr lang="en-US" sz="4800" dirty="0">
              <a:solidFill>
                <a:schemeClr val="bg1"/>
              </a:solidFill>
              <a:ea typeface="Calibri Light" panose="020F0302020204030204"/>
              <a:cs typeface="Calibri Light" panose="020F0302020204030204"/>
            </a:endParaRPr>
          </a:p>
        </p:txBody>
      </p:sp>
      <p:sp>
        <p:nvSpPr>
          <p:cNvPr id="3" name="H2">
            <a:extLst>
              <a:ext uri="{FF2B5EF4-FFF2-40B4-BE49-F238E27FC236}">
                <a16:creationId xmlns:a16="http://schemas.microsoft.com/office/drawing/2014/main" id="{2C36CF15-9B43-10E7-2720-D34ADA342455}"/>
              </a:ext>
            </a:extLst>
          </p:cNvPr>
          <p:cNvSpPr txBox="1"/>
          <p:nvPr/>
        </p:nvSpPr>
        <p:spPr>
          <a:xfrm>
            <a:off x="2688595" y="5367107"/>
            <a:ext cx="6809892" cy="366447"/>
          </a:xfrm>
          <a:prstGeom prst="rect">
            <a:avLst/>
          </a:prstGeom>
          <a:noFill/>
        </p:spPr>
        <p:txBody>
          <a:bodyPr wrap="square" lIns="91440" tIns="45720" rIns="91440" bIns="45720" anchor="t">
            <a:spAutoFit/>
          </a:bodyPr>
          <a:lstStyle/>
          <a:p>
            <a:pPr algn="ctr">
              <a:lnSpc>
                <a:spcPct val="120000"/>
              </a:lnSpc>
            </a:pPr>
            <a:r>
              <a:rPr lang="en-US" sz="1600" b="1" dirty="0">
                <a:solidFill>
                  <a:schemeClr val="bg1"/>
                </a:solidFill>
                <a:latin typeface="Arial"/>
                <a:cs typeface="Arial"/>
              </a:rPr>
              <a:t>Ethan Ferguson | Jack </a:t>
            </a:r>
            <a:r>
              <a:rPr lang="en-US" sz="1600" b="1" dirty="0" err="1">
                <a:solidFill>
                  <a:schemeClr val="bg1"/>
                </a:solidFill>
                <a:latin typeface="Arial"/>
                <a:cs typeface="Arial"/>
              </a:rPr>
              <a:t>Tomlon</a:t>
            </a:r>
            <a:r>
              <a:rPr lang="en-US" sz="1600" b="1" dirty="0">
                <a:solidFill>
                  <a:schemeClr val="bg1"/>
                </a:solidFill>
                <a:latin typeface="Arial"/>
                <a:cs typeface="Arial"/>
              </a:rPr>
              <a:t> | Karl Reger | Rylan Harris-Small</a:t>
            </a:r>
            <a:endParaRPr lang="en-US" dirty="0"/>
          </a:p>
        </p:txBody>
      </p:sp>
      <p:sp>
        <p:nvSpPr>
          <p:cNvPr id="2" name="H2">
            <a:extLst>
              <a:ext uri="{FF2B5EF4-FFF2-40B4-BE49-F238E27FC236}">
                <a16:creationId xmlns:a16="http://schemas.microsoft.com/office/drawing/2014/main" id="{FA1BBB06-B676-05BD-2C19-BEC98DE9CAA7}"/>
              </a:ext>
            </a:extLst>
          </p:cNvPr>
          <p:cNvSpPr txBox="1"/>
          <p:nvPr/>
        </p:nvSpPr>
        <p:spPr>
          <a:xfrm>
            <a:off x="3047471" y="3671042"/>
            <a:ext cx="6106886" cy="1078950"/>
          </a:xfrm>
          <a:prstGeom prst="rect">
            <a:avLst/>
          </a:prstGeom>
          <a:noFill/>
        </p:spPr>
        <p:txBody>
          <a:bodyPr wrap="square" lIns="91440" tIns="45720" rIns="91440" bIns="45720" anchor="t">
            <a:spAutoFit/>
          </a:bodyPr>
          <a:lstStyle/>
          <a:p>
            <a:pPr algn="ctr">
              <a:lnSpc>
                <a:spcPct val="120000"/>
              </a:lnSpc>
            </a:pPr>
            <a:r>
              <a:rPr lang="en-US" sz="2800" b="1" dirty="0">
                <a:solidFill>
                  <a:srgbClr val="FAC01A"/>
                </a:solidFill>
                <a:latin typeface="Arial"/>
                <a:cs typeface="Arial"/>
              </a:rPr>
              <a:t>A Centralized Platform for Academic Excellence</a:t>
            </a:r>
            <a:endParaRPr lang="en-US" sz="2800" b="1" dirty="0">
              <a:solidFill>
                <a:srgbClr val="FAC01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12739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78000"/>
          </a:schemeClr>
        </a:solidFill>
        <a:effectLst/>
      </p:bgPr>
    </p:bg>
    <p:spTree>
      <p:nvGrpSpPr>
        <p:cNvPr id="1" name="">
          <a:extLst>
            <a:ext uri="{FF2B5EF4-FFF2-40B4-BE49-F238E27FC236}">
              <a16:creationId xmlns:a16="http://schemas.microsoft.com/office/drawing/2014/main" id="{6C710DB2-E2AC-5FCC-0AA1-8CC955FC9044}"/>
            </a:ext>
          </a:extLst>
        </p:cNvPr>
        <p:cNvGrpSpPr/>
        <p:nvPr/>
      </p:nvGrpSpPr>
      <p:grpSpPr>
        <a:xfrm>
          <a:off x="0" y="0"/>
          <a:ext cx="0" cy="0"/>
          <a:chOff x="0" y="0"/>
          <a:chExt cx="0" cy="0"/>
        </a:xfrm>
      </p:grpSpPr>
      <p:pic>
        <p:nvPicPr>
          <p:cNvPr id="7" name="Artifact">
            <a:extLst>
              <a:ext uri="{FF2B5EF4-FFF2-40B4-BE49-F238E27FC236}">
                <a16:creationId xmlns:a16="http://schemas.microsoft.com/office/drawing/2014/main" id="{9ECCB217-8BCA-49FD-C665-B066DF2D2F8D}"/>
              </a:ext>
              <a:ext uri="{C183D7F6-B498-43B3-948B-1728B52AA6E4}">
                <adec:decorative xmlns:adec="http://schemas.microsoft.com/office/drawing/2017/decorative" val="1"/>
              </a:ext>
            </a:extLst>
          </p:cNvPr>
          <p:cNvPicPr>
            <a:picLocks noChangeAspect="1"/>
          </p:cNvPicPr>
          <p:nvPr/>
        </p:nvPicPr>
        <p:blipFill rotWithShape="1">
          <a:blip r:embed="rId3"/>
          <a:srcRect t="9999" r="2543" b="7856"/>
          <a:stretch/>
        </p:blipFill>
        <p:spPr>
          <a:xfrm>
            <a:off x="0" y="0"/>
            <a:ext cx="12192000" cy="6857999"/>
          </a:xfrm>
          <a:prstGeom prst="rect">
            <a:avLst/>
          </a:prstGeom>
        </p:spPr>
      </p:pic>
      <p:sp>
        <p:nvSpPr>
          <p:cNvPr id="8" name="Artifact">
            <a:extLst>
              <a:ext uri="{FF2B5EF4-FFF2-40B4-BE49-F238E27FC236}">
                <a16:creationId xmlns:a16="http://schemas.microsoft.com/office/drawing/2014/main" id="{82053A7A-B9C1-A0F6-6C8C-313794AD1871}"/>
              </a:ext>
              <a:ext uri="{C183D7F6-B498-43B3-948B-1728B52AA6E4}">
                <adec:decorative xmlns:adec="http://schemas.microsoft.com/office/drawing/2017/decorative" val="1"/>
              </a:ext>
            </a:extLst>
          </p:cNvPr>
          <p:cNvSpPr/>
          <p:nvPr/>
        </p:nvSpPr>
        <p:spPr>
          <a:xfrm>
            <a:off x="0" y="1"/>
            <a:ext cx="12192000" cy="6857999"/>
          </a:xfrm>
          <a:prstGeom prst="rect">
            <a:avLst/>
          </a:prstGeom>
          <a:gradFill flip="none" rotWithShape="1">
            <a:gsLst>
              <a:gs pos="0">
                <a:srgbClr val="F47722"/>
              </a:gs>
              <a:gs pos="100000">
                <a:srgbClr val="FFD200"/>
              </a:gs>
              <a:gs pos="46000">
                <a:srgbClr val="FAC01A"/>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2" name="H1">
            <a:extLst>
              <a:ext uri="{FF2B5EF4-FFF2-40B4-BE49-F238E27FC236}">
                <a16:creationId xmlns:a16="http://schemas.microsoft.com/office/drawing/2014/main" id="{7F45D84B-E6E3-9C31-22FD-F93D61D8FCE3}"/>
              </a:ext>
            </a:extLst>
          </p:cNvPr>
          <p:cNvSpPr>
            <a:spLocks noGrp="1"/>
          </p:cNvSpPr>
          <p:nvPr>
            <p:ph type="title"/>
          </p:nvPr>
        </p:nvSpPr>
        <p:spPr>
          <a:xfrm>
            <a:off x="838199" y="2766217"/>
            <a:ext cx="10515600" cy="1325563"/>
          </a:xfrm>
        </p:spPr>
        <p:txBody>
          <a:bodyPr>
            <a:normAutofit/>
          </a:bodyPr>
          <a:lstStyle/>
          <a:p>
            <a:pPr algn="ctr"/>
            <a:r>
              <a:rPr lang="en-US" sz="6000" b="1" dirty="0">
                <a:solidFill>
                  <a:srgbClr val="172140"/>
                </a:solidFill>
                <a:latin typeface="Arial" panose="020B0604020202020204" pitchFamily="34" charset="0"/>
              </a:rPr>
              <a:t>THANK YOU!</a:t>
            </a:r>
            <a:endParaRPr lang="en-US" sz="6000" dirty="0">
              <a:solidFill>
                <a:srgbClr val="172140"/>
              </a:solidFill>
            </a:endParaRPr>
          </a:p>
        </p:txBody>
      </p:sp>
      <p:pic>
        <p:nvPicPr>
          <p:cNvPr id="4" name="Figure">
            <a:extLst>
              <a:ext uri="{FF2B5EF4-FFF2-40B4-BE49-F238E27FC236}">
                <a16:creationId xmlns:a16="http://schemas.microsoft.com/office/drawing/2014/main" id="{2380B5BF-7885-8D94-7DAD-8D23A3D05B2D}"/>
              </a:ext>
              <a:ext uri="{C183D7F6-B498-43B3-948B-1728B52AA6E4}">
                <adec:decorative xmlns:adec="http://schemas.microsoft.com/office/drawing/2017/decorative" val="1"/>
              </a:ext>
            </a:extLst>
          </p:cNvPr>
          <p:cNvPicPr>
            <a:picLocks noChangeAspect="1"/>
          </p:cNvPicPr>
          <p:nvPr/>
        </p:nvPicPr>
        <p:blipFill>
          <a:blip r:embed="rId4"/>
          <a:srcRect/>
          <a:stretch/>
        </p:blipFill>
        <p:spPr>
          <a:xfrm>
            <a:off x="3895366" y="5738045"/>
            <a:ext cx="4389120" cy="1371600"/>
          </a:xfrm>
          <a:prstGeom prst="rect">
            <a:avLst/>
          </a:prstGeom>
        </p:spPr>
      </p:pic>
      <p:sp>
        <p:nvSpPr>
          <p:cNvPr id="5" name="TextBox 4">
            <a:extLst>
              <a:ext uri="{FF2B5EF4-FFF2-40B4-BE49-F238E27FC236}">
                <a16:creationId xmlns:a16="http://schemas.microsoft.com/office/drawing/2014/main" id="{C4D7B74C-71AA-E044-7050-61AC5706F029}"/>
              </a:ext>
            </a:extLst>
          </p:cNvPr>
          <p:cNvSpPr txBox="1"/>
          <p:nvPr/>
        </p:nvSpPr>
        <p:spPr>
          <a:xfrm>
            <a:off x="-6074" y="4499414"/>
            <a:ext cx="12192000" cy="830997"/>
          </a:xfrm>
          <a:prstGeom prst="rect">
            <a:avLst/>
          </a:prstGeom>
          <a:noFill/>
        </p:spPr>
        <p:txBody>
          <a:bodyPr wrap="square" rtlCol="0">
            <a:spAutoFit/>
          </a:bodyPr>
          <a:lstStyle/>
          <a:p>
            <a:pPr algn="ctr"/>
            <a:r>
              <a:rPr lang="en-US" sz="1600" b="1" dirty="0">
                <a:solidFill>
                  <a:srgbClr val="172140"/>
                </a:solidFill>
                <a:latin typeface="Arial" panose="020B0604020202020204" pitchFamily="34" charset="0"/>
                <a:ea typeface="+mj-ea"/>
                <a:cs typeface="+mj-cs"/>
              </a:rPr>
              <a:t>Team 14: Ethan Ferguson, Jack </a:t>
            </a:r>
            <a:r>
              <a:rPr lang="en-US" sz="1600" b="1" dirty="0" err="1">
                <a:solidFill>
                  <a:srgbClr val="172140"/>
                </a:solidFill>
                <a:latin typeface="Arial" panose="020B0604020202020204" pitchFamily="34" charset="0"/>
                <a:ea typeface="+mj-ea"/>
                <a:cs typeface="+mj-cs"/>
              </a:rPr>
              <a:t>Tomlon</a:t>
            </a:r>
            <a:r>
              <a:rPr lang="en-US" sz="1600" b="1" dirty="0">
                <a:solidFill>
                  <a:srgbClr val="172140"/>
                </a:solidFill>
                <a:latin typeface="Arial" panose="020B0604020202020204" pitchFamily="34" charset="0"/>
                <a:ea typeface="+mj-ea"/>
                <a:cs typeface="+mj-cs"/>
              </a:rPr>
              <a:t>, Karl Reger, Rylan Harris-Small</a:t>
            </a:r>
            <a:br>
              <a:rPr lang="en-US" sz="1600" b="1" dirty="0">
                <a:solidFill>
                  <a:srgbClr val="172140"/>
                </a:solidFill>
                <a:latin typeface="Arial" panose="020B0604020202020204" pitchFamily="34" charset="0"/>
                <a:ea typeface="+mj-ea"/>
                <a:cs typeface="+mj-cs"/>
              </a:rPr>
            </a:br>
            <a:br>
              <a:rPr lang="en-US" sz="1600" b="1" dirty="0">
                <a:solidFill>
                  <a:srgbClr val="172140"/>
                </a:solidFill>
                <a:latin typeface="Arial" panose="020B0604020202020204" pitchFamily="34" charset="0"/>
                <a:ea typeface="+mj-ea"/>
                <a:cs typeface="+mj-cs"/>
              </a:rPr>
            </a:br>
            <a:r>
              <a:rPr lang="en-US" sz="1600" b="1" dirty="0">
                <a:solidFill>
                  <a:srgbClr val="172140"/>
                </a:solidFill>
                <a:latin typeface="Arial" panose="020B0604020202020204" pitchFamily="34" charset="0"/>
                <a:ea typeface="+mj-ea"/>
                <a:cs typeface="+mj-cs"/>
              </a:rPr>
              <a:t>Repository: </a:t>
            </a:r>
            <a:r>
              <a:rPr lang="en-US" sz="1600" b="1" u="sng" dirty="0" err="1">
                <a:solidFill>
                  <a:srgbClr val="172140"/>
                </a:solidFill>
                <a:latin typeface="Arial" panose="020B0604020202020204" pitchFamily="34" charset="0"/>
                <a:ea typeface="+mj-ea"/>
                <a:cs typeface="+mj-cs"/>
              </a:rPr>
              <a:t>github.com</a:t>
            </a:r>
            <a:r>
              <a:rPr lang="en-US" sz="1600" b="1" u="sng" dirty="0">
                <a:solidFill>
                  <a:srgbClr val="172140"/>
                </a:solidFill>
                <a:latin typeface="Arial" panose="020B0604020202020204" pitchFamily="34" charset="0"/>
                <a:ea typeface="+mj-ea"/>
                <a:cs typeface="+mj-cs"/>
              </a:rPr>
              <a:t>/</a:t>
            </a:r>
            <a:r>
              <a:rPr lang="en-US" sz="1600" b="1" u="sng" dirty="0" err="1">
                <a:solidFill>
                  <a:srgbClr val="172140"/>
                </a:solidFill>
                <a:latin typeface="Arial" panose="020B0604020202020204" pitchFamily="34" charset="0"/>
                <a:ea typeface="+mj-ea"/>
                <a:cs typeface="+mj-cs"/>
              </a:rPr>
              <a:t>Naalu</a:t>
            </a:r>
            <a:r>
              <a:rPr lang="en-US" sz="1600" b="1" u="sng" dirty="0">
                <a:solidFill>
                  <a:srgbClr val="172140"/>
                </a:solidFill>
                <a:latin typeface="Arial" panose="020B0604020202020204" pitchFamily="34" charset="0"/>
                <a:ea typeface="+mj-ea"/>
                <a:cs typeface="+mj-cs"/>
              </a:rPr>
              <a:t>/ds-senior-capstone-projects-website </a:t>
            </a:r>
          </a:p>
        </p:txBody>
      </p:sp>
    </p:spTree>
    <p:extLst>
      <p:ext uri="{BB962C8B-B14F-4D97-AF65-F5344CB8AC3E}">
        <p14:creationId xmlns:p14="http://schemas.microsoft.com/office/powerpoint/2010/main" val="33744511"/>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3" name="Artifact">
            <a:extLst>
              <a:ext uri="{FF2B5EF4-FFF2-40B4-BE49-F238E27FC236}">
                <a16:creationId xmlns:a16="http://schemas.microsoft.com/office/drawing/2014/main" id="{EC3F536A-59F6-A135-68C2-5B076D3BAB7B}"/>
              </a:ext>
              <a:ext uri="{C183D7F6-B498-43B3-948B-1728B52AA6E4}">
                <adec:decorative xmlns:adec="http://schemas.microsoft.com/office/drawing/2017/decorative" val="1"/>
              </a:ext>
            </a:extLst>
          </p:cNvPr>
          <p:cNvSpPr/>
          <p:nvPr/>
        </p:nvSpPr>
        <p:spPr>
          <a:xfrm>
            <a:off x="-12147" y="0"/>
            <a:ext cx="12204146" cy="1455821"/>
          </a:xfrm>
          <a:prstGeom prst="rect">
            <a:avLst/>
          </a:prstGeom>
          <a:gradFill flip="none" rotWithShape="1">
            <a:gsLst>
              <a:gs pos="10000">
                <a:srgbClr val="172140"/>
              </a:gs>
              <a:gs pos="100000">
                <a:srgbClr val="0066B3"/>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16" name="H1">
            <a:extLst>
              <a:ext uri="{FF2B5EF4-FFF2-40B4-BE49-F238E27FC236}">
                <a16:creationId xmlns:a16="http://schemas.microsoft.com/office/drawing/2014/main" id="{7B3B8F11-6CEE-F24C-220E-40329444BCA5}"/>
              </a:ext>
            </a:extLst>
          </p:cNvPr>
          <p:cNvSpPr>
            <a:spLocks noGrp="1"/>
          </p:cNvSpPr>
          <p:nvPr>
            <p:ph type="title"/>
          </p:nvPr>
        </p:nvSpPr>
        <p:spPr>
          <a:xfrm>
            <a:off x="844273" y="82712"/>
            <a:ext cx="10515600" cy="1325563"/>
          </a:xfrm>
        </p:spPr>
        <p:txBody>
          <a:bodyPr>
            <a:normAutofit/>
          </a:bodyPr>
          <a:lstStyle/>
          <a:p>
            <a:r>
              <a:rPr lang="en-US" b="1" dirty="0">
                <a:solidFill>
                  <a:srgbClr val="FAC01A"/>
                </a:solidFill>
                <a:latin typeface="Arial"/>
                <a:cs typeface="Arial"/>
              </a:rPr>
              <a:t>The Challenge We're Solving</a:t>
            </a:r>
            <a:endParaRPr lang="en-US" dirty="0"/>
          </a:p>
        </p:txBody>
      </p:sp>
      <p:sp>
        <p:nvSpPr>
          <p:cNvPr id="7" name="Artifact">
            <a:extLst>
              <a:ext uri="{FF2B5EF4-FFF2-40B4-BE49-F238E27FC236}">
                <a16:creationId xmlns:a16="http://schemas.microsoft.com/office/drawing/2014/main" id="{62C51DBB-D623-C2C6-C8FD-14D0947B6B7A}"/>
              </a:ext>
              <a:ext uri="{C183D7F6-B498-43B3-948B-1728B52AA6E4}">
                <adec:decorative xmlns:adec="http://schemas.microsoft.com/office/drawing/2017/decorative" val="1"/>
              </a:ext>
            </a:extLst>
          </p:cNvPr>
          <p:cNvSpPr/>
          <p:nvPr/>
        </p:nvSpPr>
        <p:spPr>
          <a:xfrm rot="10800000">
            <a:off x="4234121" y="1972405"/>
            <a:ext cx="7724942" cy="3895152"/>
          </a:xfrm>
          <a:prstGeom prst="rect">
            <a:avLst/>
          </a:prstGeom>
          <a:solidFill>
            <a:schemeClr val="bg1"/>
          </a:solidFill>
          <a:ln>
            <a:noFill/>
          </a:ln>
          <a:effectLst>
            <a:outerShdw blurRad="88900" dist="63500" dir="13500000" algn="b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5" name="H2">
            <a:extLst>
              <a:ext uri="{FF2B5EF4-FFF2-40B4-BE49-F238E27FC236}">
                <a16:creationId xmlns:a16="http://schemas.microsoft.com/office/drawing/2014/main" id="{90510D98-14C3-906E-57AB-80CA726A3F27}"/>
              </a:ext>
            </a:extLst>
          </p:cNvPr>
          <p:cNvSpPr txBox="1"/>
          <p:nvPr/>
        </p:nvSpPr>
        <p:spPr>
          <a:xfrm>
            <a:off x="4234825" y="1960738"/>
            <a:ext cx="6112328" cy="400110"/>
          </a:xfrm>
          <a:prstGeom prst="rect">
            <a:avLst/>
          </a:prstGeom>
          <a:noFill/>
        </p:spPr>
        <p:txBody>
          <a:bodyPr wrap="square" lIns="91440" tIns="45720" rIns="91440" bIns="45720" anchor="t">
            <a:spAutoFit/>
          </a:bodyPr>
          <a:lstStyle/>
          <a:p>
            <a:pPr>
              <a:spcAft>
                <a:spcPts val="600"/>
              </a:spcAft>
            </a:pPr>
            <a:r>
              <a:rPr lang="en-US" sz="2000" b="1" dirty="0">
                <a:solidFill>
                  <a:srgbClr val="0066B3"/>
                </a:solidFill>
                <a:latin typeface="Arial"/>
                <a:cs typeface="Arial"/>
              </a:rPr>
              <a:t>Problem Statement:</a:t>
            </a:r>
            <a:endParaRPr lang="en-US" sz="2000" b="1" dirty="0">
              <a:solidFill>
                <a:srgbClr val="0066B3"/>
              </a:solidFill>
              <a:latin typeface="Arial" panose="020B0604020202020204" pitchFamily="34" charset="0"/>
              <a:cs typeface="Arial" panose="020B0604020202020204" pitchFamily="34" charset="0"/>
            </a:endParaRPr>
          </a:p>
        </p:txBody>
      </p:sp>
      <p:sp>
        <p:nvSpPr>
          <p:cNvPr id="11" name="P">
            <a:extLst>
              <a:ext uri="{FF2B5EF4-FFF2-40B4-BE49-F238E27FC236}">
                <a16:creationId xmlns:a16="http://schemas.microsoft.com/office/drawing/2014/main" id="{E11D1407-D607-C23F-F848-7EE5B047E862}"/>
              </a:ext>
            </a:extLst>
          </p:cNvPr>
          <p:cNvSpPr txBox="1"/>
          <p:nvPr/>
        </p:nvSpPr>
        <p:spPr>
          <a:xfrm>
            <a:off x="4234825" y="2357515"/>
            <a:ext cx="7262826" cy="1077218"/>
          </a:xfrm>
          <a:prstGeom prst="rect">
            <a:avLst/>
          </a:prstGeom>
          <a:noFill/>
        </p:spPr>
        <p:txBody>
          <a:bodyPr wrap="square" lIns="91440" tIns="45720" rIns="91440" bIns="45720" anchor="t">
            <a:spAutoFit/>
          </a:bodyPr>
          <a:lstStyle/>
          <a:p>
            <a:pPr algn="just">
              <a:spcAft>
                <a:spcPts val="600"/>
              </a:spcAft>
            </a:pPr>
            <a:r>
              <a:rPr lang="en-US" sz="1600" dirty="0">
                <a:latin typeface="Arial"/>
                <a:cs typeface="Arial"/>
              </a:rPr>
              <a:t>The lack of a centralized, structured platform for storing and showcasing Mathematics and Statistics student research affects students, faculty, and external evaluators, resulting in diminished research visibility, ineffective knowledge-sharing, and lost academic and professional opportunities.</a:t>
            </a:r>
            <a:endParaRPr lang="en-US" sz="1600" dirty="0">
              <a:ea typeface="Calibri" panose="020F0502020204030204"/>
              <a:cs typeface="Calibri" panose="020F0502020204030204"/>
            </a:endParaRPr>
          </a:p>
        </p:txBody>
      </p:sp>
      <p:sp>
        <p:nvSpPr>
          <p:cNvPr id="8" name="Figure" descr="Place photo here.">
            <a:extLst>
              <a:ext uri="{FF2B5EF4-FFF2-40B4-BE49-F238E27FC236}">
                <a16:creationId xmlns:a16="http://schemas.microsoft.com/office/drawing/2014/main" id="{74ECAB86-5DF8-F6A9-4740-DCCAB21C1DE0}"/>
              </a:ext>
            </a:extLst>
          </p:cNvPr>
          <p:cNvSpPr/>
          <p:nvPr/>
        </p:nvSpPr>
        <p:spPr>
          <a:xfrm>
            <a:off x="87446" y="1974873"/>
            <a:ext cx="3764848" cy="3889609"/>
          </a:xfrm>
          <a:prstGeom prst="rect">
            <a:avLst/>
          </a:prstGeom>
          <a:solidFill>
            <a:schemeClr val="bg1">
              <a:lumMod val="85000"/>
            </a:schemeClr>
          </a:solidFill>
          <a:ln>
            <a:noFill/>
          </a:ln>
          <a:effectLst>
            <a:outerShdw blurRad="88900"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dirty="0">
              <a:ea typeface="Calibri"/>
              <a:cs typeface="Calibri"/>
            </a:endParaRPr>
          </a:p>
        </p:txBody>
      </p:sp>
      <p:pic>
        <p:nvPicPr>
          <p:cNvPr id="17" name="Picture 16">
            <a:extLst>
              <a:ext uri="{FF2B5EF4-FFF2-40B4-BE49-F238E27FC236}">
                <a16:creationId xmlns:a16="http://schemas.microsoft.com/office/drawing/2014/main" id="{03C5E166-7078-8129-0790-AA9E21D1F374}"/>
              </a:ext>
              <a:ext uri="{C183D7F6-B498-43B3-948B-1728B52AA6E4}">
                <adec:decorative xmlns:adec="http://schemas.microsoft.com/office/drawing/2017/decorative" val="1"/>
              </a:ext>
            </a:extLst>
          </p:cNvPr>
          <p:cNvPicPr>
            <a:picLocks noChangeAspect="1"/>
          </p:cNvPicPr>
          <p:nvPr/>
        </p:nvPicPr>
        <p:blipFill>
          <a:blip r:embed="rId3"/>
          <a:srcRect l="16956" t="203" r="13346" b="-109"/>
          <a:stretch/>
        </p:blipFill>
        <p:spPr>
          <a:xfrm>
            <a:off x="92178" y="1973693"/>
            <a:ext cx="3769046" cy="3904705"/>
          </a:xfrm>
          <a:prstGeom prst="rect">
            <a:avLst/>
          </a:prstGeom>
        </p:spPr>
      </p:pic>
      <p:cxnSp>
        <p:nvCxnSpPr>
          <p:cNvPr id="18" name="Straight Arrow Connector 17">
            <a:extLst>
              <a:ext uri="{FF2B5EF4-FFF2-40B4-BE49-F238E27FC236}">
                <a16:creationId xmlns:a16="http://schemas.microsoft.com/office/drawing/2014/main" id="{07AC3A7C-AFC5-7C96-D3D1-EDB655B2986A}"/>
              </a:ext>
            </a:extLst>
          </p:cNvPr>
          <p:cNvCxnSpPr/>
          <p:nvPr/>
        </p:nvCxnSpPr>
        <p:spPr>
          <a:xfrm>
            <a:off x="4040134" y="1963812"/>
            <a:ext cx="0" cy="3907167"/>
          </a:xfrm>
          <a:prstGeom prst="straightConnector1">
            <a:avLst/>
          </a:prstGeom>
          <a:ln>
            <a:solidFill>
              <a:srgbClr val="CF4257"/>
            </a:solidFill>
          </a:ln>
        </p:spPr>
        <p:style>
          <a:lnRef idx="1">
            <a:schemeClr val="accent1"/>
          </a:lnRef>
          <a:fillRef idx="0">
            <a:schemeClr val="accent1"/>
          </a:fillRef>
          <a:effectRef idx="0">
            <a:schemeClr val="accent1"/>
          </a:effectRef>
          <a:fontRef idx="minor">
            <a:schemeClr val="tx1"/>
          </a:fontRef>
        </p:style>
      </p:cxnSp>
      <p:pic>
        <p:nvPicPr>
          <p:cNvPr id="20" name="Picture 19" descr="Student figure with question marks.">
            <a:extLst>
              <a:ext uri="{FF2B5EF4-FFF2-40B4-BE49-F238E27FC236}">
                <a16:creationId xmlns:a16="http://schemas.microsoft.com/office/drawing/2014/main" id="{E37FBDDB-F2E8-60C7-5701-F7DC4413CDD8}"/>
              </a:ext>
            </a:extLst>
          </p:cNvPr>
          <p:cNvPicPr>
            <a:picLocks noChangeAspect="1"/>
          </p:cNvPicPr>
          <p:nvPr/>
        </p:nvPicPr>
        <p:blipFill>
          <a:blip r:embed="rId4"/>
          <a:srcRect l="5643" r="11599" b="8870"/>
          <a:stretch/>
        </p:blipFill>
        <p:spPr>
          <a:xfrm>
            <a:off x="4325501" y="3918128"/>
            <a:ext cx="1347585" cy="1243013"/>
          </a:xfrm>
          <a:prstGeom prst="rect">
            <a:avLst/>
          </a:prstGeom>
        </p:spPr>
      </p:pic>
      <p:pic>
        <p:nvPicPr>
          <p:cNvPr id="21" name="Picture 20" descr="Professor figure with large magnifying glass.">
            <a:extLst>
              <a:ext uri="{FF2B5EF4-FFF2-40B4-BE49-F238E27FC236}">
                <a16:creationId xmlns:a16="http://schemas.microsoft.com/office/drawing/2014/main" id="{6F8A02A7-0512-5C36-A9F5-F757404D1659}"/>
              </a:ext>
            </a:extLst>
          </p:cNvPr>
          <p:cNvPicPr>
            <a:picLocks noChangeAspect="1"/>
          </p:cNvPicPr>
          <p:nvPr/>
        </p:nvPicPr>
        <p:blipFill>
          <a:blip r:embed="rId5"/>
          <a:srcRect t="1181" r="4216" b="7755"/>
          <a:stretch/>
        </p:blipFill>
        <p:spPr>
          <a:xfrm>
            <a:off x="6862093" y="3917943"/>
            <a:ext cx="1204677" cy="1179456"/>
          </a:xfrm>
          <a:prstGeom prst="rect">
            <a:avLst/>
          </a:prstGeom>
        </p:spPr>
      </p:pic>
      <p:pic>
        <p:nvPicPr>
          <p:cNvPr id="22" name="Picture 21" descr="Stack of research papers.">
            <a:extLst>
              <a:ext uri="{FF2B5EF4-FFF2-40B4-BE49-F238E27FC236}">
                <a16:creationId xmlns:a16="http://schemas.microsoft.com/office/drawing/2014/main" id="{C53D2942-0926-1AF9-874F-D899F71B3170}"/>
              </a:ext>
            </a:extLst>
          </p:cNvPr>
          <p:cNvPicPr>
            <a:picLocks noChangeAspect="1"/>
          </p:cNvPicPr>
          <p:nvPr/>
        </p:nvPicPr>
        <p:blipFill>
          <a:blip r:embed="rId6"/>
          <a:srcRect t="-233" r="10749" b="7693"/>
          <a:stretch/>
        </p:blipFill>
        <p:spPr>
          <a:xfrm>
            <a:off x="9465165" y="3915786"/>
            <a:ext cx="1398525" cy="1175922"/>
          </a:xfrm>
          <a:prstGeom prst="rect">
            <a:avLst/>
          </a:prstGeom>
        </p:spPr>
      </p:pic>
      <p:sp>
        <p:nvSpPr>
          <p:cNvPr id="23" name="H2">
            <a:extLst>
              <a:ext uri="{FF2B5EF4-FFF2-40B4-BE49-F238E27FC236}">
                <a16:creationId xmlns:a16="http://schemas.microsoft.com/office/drawing/2014/main" id="{40532259-277E-4477-8C2D-7BF578086637}"/>
              </a:ext>
            </a:extLst>
          </p:cNvPr>
          <p:cNvSpPr txBox="1"/>
          <p:nvPr/>
        </p:nvSpPr>
        <p:spPr>
          <a:xfrm>
            <a:off x="4234823" y="3438710"/>
            <a:ext cx="5902651" cy="400110"/>
          </a:xfrm>
          <a:prstGeom prst="rect">
            <a:avLst/>
          </a:prstGeom>
          <a:noFill/>
        </p:spPr>
        <p:txBody>
          <a:bodyPr wrap="square" lIns="91440" tIns="45720" rIns="91440" bIns="45720" anchor="t">
            <a:spAutoFit/>
          </a:bodyPr>
          <a:lstStyle/>
          <a:p>
            <a:pPr>
              <a:spcAft>
                <a:spcPts val="600"/>
              </a:spcAft>
            </a:pPr>
            <a:r>
              <a:rPr lang="en-US" sz="2000" b="1" dirty="0">
                <a:solidFill>
                  <a:srgbClr val="0066B3"/>
                </a:solidFill>
                <a:latin typeface="Arial"/>
                <a:cs typeface="Arial"/>
              </a:rPr>
              <a:t>Pain Points:</a:t>
            </a:r>
            <a:endParaRPr lang="en-US" sz="2000" b="1" dirty="0">
              <a:solidFill>
                <a:srgbClr val="0066B3"/>
              </a:solidFill>
              <a:latin typeface="Arial" panose="020B0604020202020204" pitchFamily="34" charset="0"/>
              <a:cs typeface="Arial" panose="020B0604020202020204" pitchFamily="34" charset="0"/>
            </a:endParaRPr>
          </a:p>
        </p:txBody>
      </p:sp>
      <p:sp>
        <p:nvSpPr>
          <p:cNvPr id="24" name="H2">
            <a:extLst>
              <a:ext uri="{FF2B5EF4-FFF2-40B4-BE49-F238E27FC236}">
                <a16:creationId xmlns:a16="http://schemas.microsoft.com/office/drawing/2014/main" id="{DA619F69-C917-A231-889F-DCAAD7A3783F}"/>
              </a:ext>
            </a:extLst>
          </p:cNvPr>
          <p:cNvSpPr txBox="1"/>
          <p:nvPr/>
        </p:nvSpPr>
        <p:spPr>
          <a:xfrm>
            <a:off x="4234823" y="5177502"/>
            <a:ext cx="2604060" cy="523220"/>
          </a:xfrm>
          <a:prstGeom prst="rect">
            <a:avLst/>
          </a:prstGeom>
          <a:noFill/>
        </p:spPr>
        <p:txBody>
          <a:bodyPr wrap="square" lIns="91440" tIns="45720" rIns="91440" bIns="45720" anchor="t">
            <a:spAutoFit/>
          </a:bodyPr>
          <a:lstStyle/>
          <a:p>
            <a:pPr>
              <a:spcAft>
                <a:spcPts val="600"/>
              </a:spcAft>
            </a:pPr>
            <a:r>
              <a:rPr lang="en-US" sz="1600" b="1" dirty="0">
                <a:solidFill>
                  <a:schemeClr val="tx2"/>
                </a:solidFill>
                <a:latin typeface="Arial"/>
                <a:cs typeface="Arial"/>
              </a:rPr>
              <a:t>Students:</a:t>
            </a:r>
            <a:br>
              <a:rPr lang="en-US" sz="1600" b="1" dirty="0">
                <a:solidFill>
                  <a:schemeClr val="tx2"/>
                </a:solidFill>
                <a:latin typeface="Arial"/>
                <a:cs typeface="Arial"/>
              </a:rPr>
            </a:br>
            <a:r>
              <a:rPr lang="en-US" sz="1200" b="1" dirty="0">
                <a:solidFill>
                  <a:schemeClr val="tx2"/>
                </a:solidFill>
                <a:latin typeface="Arial"/>
                <a:cs typeface="Arial"/>
              </a:rPr>
              <a:t>Where is my research stored?</a:t>
            </a:r>
            <a:endParaRPr lang="en-US" sz="1200" b="1" dirty="0">
              <a:solidFill>
                <a:schemeClr val="tx2"/>
              </a:solidFill>
              <a:latin typeface="Arial" panose="020B0604020202020204" pitchFamily="34" charset="0"/>
              <a:cs typeface="Arial" panose="020B0604020202020204" pitchFamily="34" charset="0"/>
            </a:endParaRPr>
          </a:p>
        </p:txBody>
      </p:sp>
      <p:sp>
        <p:nvSpPr>
          <p:cNvPr id="25" name="H2">
            <a:extLst>
              <a:ext uri="{FF2B5EF4-FFF2-40B4-BE49-F238E27FC236}">
                <a16:creationId xmlns:a16="http://schemas.microsoft.com/office/drawing/2014/main" id="{4CA5C939-9519-E948-11D2-D821F75E83CA}"/>
              </a:ext>
            </a:extLst>
          </p:cNvPr>
          <p:cNvSpPr txBox="1"/>
          <p:nvPr/>
        </p:nvSpPr>
        <p:spPr>
          <a:xfrm>
            <a:off x="6863467" y="5177501"/>
            <a:ext cx="2604060" cy="523220"/>
          </a:xfrm>
          <a:prstGeom prst="rect">
            <a:avLst/>
          </a:prstGeom>
          <a:noFill/>
        </p:spPr>
        <p:txBody>
          <a:bodyPr wrap="square" lIns="91440" tIns="45720" rIns="91440" bIns="45720" anchor="t">
            <a:spAutoFit/>
          </a:bodyPr>
          <a:lstStyle/>
          <a:p>
            <a:pPr>
              <a:spcAft>
                <a:spcPts val="600"/>
              </a:spcAft>
            </a:pPr>
            <a:r>
              <a:rPr lang="en-US" sz="1600" b="1" dirty="0">
                <a:solidFill>
                  <a:srgbClr val="0066B3"/>
                </a:solidFill>
                <a:latin typeface="Arial"/>
                <a:cs typeface="Arial"/>
              </a:rPr>
              <a:t>Faculty:</a:t>
            </a:r>
            <a:br>
              <a:rPr lang="en-US" sz="1600" b="1" dirty="0">
                <a:solidFill>
                  <a:srgbClr val="0066B3"/>
                </a:solidFill>
                <a:latin typeface="Arial"/>
                <a:cs typeface="Arial"/>
              </a:rPr>
            </a:br>
            <a:r>
              <a:rPr lang="en-US" sz="1200" b="1" dirty="0">
                <a:solidFill>
                  <a:srgbClr val="0066B3"/>
                </a:solidFill>
                <a:latin typeface="Arial"/>
                <a:cs typeface="Arial"/>
              </a:rPr>
              <a:t>How do I find past projects?</a:t>
            </a:r>
            <a:endParaRPr lang="en-US" sz="1200" b="1" dirty="0">
              <a:solidFill>
                <a:srgbClr val="0066B3"/>
              </a:solidFill>
              <a:latin typeface="Arial" panose="020B0604020202020204" pitchFamily="34" charset="0"/>
              <a:cs typeface="Arial" panose="020B0604020202020204" pitchFamily="34" charset="0"/>
            </a:endParaRPr>
          </a:p>
        </p:txBody>
      </p:sp>
      <p:sp>
        <p:nvSpPr>
          <p:cNvPr id="26" name="H2">
            <a:extLst>
              <a:ext uri="{FF2B5EF4-FFF2-40B4-BE49-F238E27FC236}">
                <a16:creationId xmlns:a16="http://schemas.microsoft.com/office/drawing/2014/main" id="{82B1CB71-6FF8-7874-93EF-DC5373D4A59D}"/>
              </a:ext>
            </a:extLst>
          </p:cNvPr>
          <p:cNvSpPr txBox="1"/>
          <p:nvPr/>
        </p:nvSpPr>
        <p:spPr>
          <a:xfrm>
            <a:off x="9354030" y="5177500"/>
            <a:ext cx="2604060" cy="523220"/>
          </a:xfrm>
          <a:prstGeom prst="rect">
            <a:avLst/>
          </a:prstGeom>
          <a:noFill/>
        </p:spPr>
        <p:txBody>
          <a:bodyPr wrap="square" lIns="91440" tIns="45720" rIns="91440" bIns="45720" anchor="t">
            <a:spAutoFit/>
          </a:bodyPr>
          <a:lstStyle/>
          <a:p>
            <a:pPr>
              <a:spcAft>
                <a:spcPts val="600"/>
              </a:spcAft>
            </a:pPr>
            <a:r>
              <a:rPr lang="en-US" sz="1600" b="1" dirty="0">
                <a:solidFill>
                  <a:schemeClr val="accent6"/>
                </a:solidFill>
                <a:latin typeface="Arial"/>
                <a:cs typeface="Arial"/>
              </a:rPr>
              <a:t>External Evaluators:</a:t>
            </a:r>
            <a:br>
              <a:rPr lang="en-US" sz="1600" b="1" dirty="0">
                <a:solidFill>
                  <a:schemeClr val="accent6"/>
                </a:solidFill>
                <a:latin typeface="Arial"/>
                <a:cs typeface="Arial"/>
              </a:rPr>
            </a:br>
            <a:r>
              <a:rPr lang="en-US" sz="1200" b="1" dirty="0">
                <a:solidFill>
                  <a:schemeClr val="accent6"/>
                </a:solidFill>
                <a:latin typeface="Arial"/>
                <a:cs typeface="Arial"/>
              </a:rPr>
              <a:t>What quality research exists?</a:t>
            </a:r>
            <a:endParaRPr lang="en-US" sz="1200" b="1" dirty="0">
              <a:solidFill>
                <a:schemeClr val="accent6"/>
              </a:solidFill>
              <a:latin typeface="Arial" panose="020B0604020202020204" pitchFamily="34" charset="0"/>
              <a:cs typeface="Arial" panose="020B0604020202020204" pitchFamily="34" charset="0"/>
            </a:endParaRPr>
          </a:p>
        </p:txBody>
      </p:sp>
      <p:pic>
        <p:nvPicPr>
          <p:cNvPr id="2" name="Figure">
            <a:extLst>
              <a:ext uri="{FF2B5EF4-FFF2-40B4-BE49-F238E27FC236}">
                <a16:creationId xmlns:a16="http://schemas.microsoft.com/office/drawing/2014/main" id="{A3052D39-4604-DD0F-E207-69A150171434}"/>
              </a:ext>
              <a:ext uri="{C183D7F6-B498-43B3-948B-1728B52AA6E4}">
                <adec:decorative xmlns:adec="http://schemas.microsoft.com/office/drawing/2017/decorative" val="1"/>
              </a:ext>
            </a:extLst>
          </p:cNvPr>
          <p:cNvPicPr>
            <a:picLocks noChangeAspect="1"/>
          </p:cNvPicPr>
          <p:nvPr/>
        </p:nvPicPr>
        <p:blipFill>
          <a:blip r:embed="rId7"/>
          <a:srcRect/>
          <a:stretch/>
        </p:blipFill>
        <p:spPr>
          <a:xfrm>
            <a:off x="3895366" y="5738045"/>
            <a:ext cx="4389120" cy="1371600"/>
          </a:xfrm>
          <a:prstGeom prst="rect">
            <a:avLst/>
          </a:prstGeom>
        </p:spPr>
      </p:pic>
    </p:spTree>
    <p:extLst>
      <p:ext uri="{BB962C8B-B14F-4D97-AF65-F5344CB8AC3E}">
        <p14:creationId xmlns:p14="http://schemas.microsoft.com/office/powerpoint/2010/main" val="4049074419"/>
      </p:ext>
    </p:extLst>
  </p:cSld>
  <p:clrMapOvr>
    <a:masterClrMapping/>
  </p:clrMapOvr>
  <mc:AlternateContent xmlns:mc="http://schemas.openxmlformats.org/markup-compatibility/2006" xmlns:p14="http://schemas.microsoft.com/office/powerpoint/2010/main">
    <mc:Choice Requires="p14">
      <p:transition spd="med" p14:dur="700">
        <p:wipe/>
      </p:transition>
    </mc:Choice>
    <mc:Fallback xmlns="">
      <p:transition spd="med">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300"/>
                                        <p:tgtEl>
                                          <p:spTgt spid="23"/>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0"/>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0" nodeType="afterEffect">
                                  <p:stCondLst>
                                    <p:cond delay="0"/>
                                  </p:stCondLst>
                                  <p:childTnLst>
                                    <p:set>
                                      <p:cBhvr>
                                        <p:cTn id="29" dur="1" fill="hold">
                                          <p:stCondLst>
                                            <p:cond delay="0"/>
                                          </p:stCondLst>
                                        </p:cTn>
                                        <p:tgtEl>
                                          <p:spTgt spid="25"/>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22"/>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23" grpId="0"/>
      <p:bldP spid="24" grpId="0"/>
      <p:bldP spid="25" grpId="0"/>
      <p:bldP spid="2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a:extLst>
            <a:ext uri="{FF2B5EF4-FFF2-40B4-BE49-F238E27FC236}">
              <a16:creationId xmlns:a16="http://schemas.microsoft.com/office/drawing/2014/main" id="{1C3BA651-7FB0-CCEB-C952-FE61C1CC889A}"/>
            </a:ext>
          </a:extLst>
        </p:cNvPr>
        <p:cNvGrpSpPr/>
        <p:nvPr/>
      </p:nvGrpSpPr>
      <p:grpSpPr>
        <a:xfrm>
          <a:off x="0" y="0"/>
          <a:ext cx="0" cy="0"/>
          <a:chOff x="0" y="0"/>
          <a:chExt cx="0" cy="0"/>
        </a:xfrm>
      </p:grpSpPr>
      <p:sp>
        <p:nvSpPr>
          <p:cNvPr id="3" name="Artifact">
            <a:extLst>
              <a:ext uri="{FF2B5EF4-FFF2-40B4-BE49-F238E27FC236}">
                <a16:creationId xmlns:a16="http://schemas.microsoft.com/office/drawing/2014/main" id="{ADE8BBD9-CA9D-10C5-A3AB-0D9E1ECD4D30}"/>
              </a:ext>
              <a:ext uri="{C183D7F6-B498-43B3-948B-1728B52AA6E4}">
                <adec:decorative xmlns:adec="http://schemas.microsoft.com/office/drawing/2017/decorative" val="1"/>
              </a:ext>
            </a:extLst>
          </p:cNvPr>
          <p:cNvSpPr/>
          <p:nvPr/>
        </p:nvSpPr>
        <p:spPr>
          <a:xfrm>
            <a:off x="-12147" y="0"/>
            <a:ext cx="12204146" cy="1455821"/>
          </a:xfrm>
          <a:prstGeom prst="rect">
            <a:avLst/>
          </a:prstGeom>
          <a:gradFill flip="none" rotWithShape="1">
            <a:gsLst>
              <a:gs pos="10000">
                <a:srgbClr val="172140"/>
              </a:gs>
              <a:gs pos="100000">
                <a:srgbClr val="0066B3"/>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Figure">
            <a:extLst>
              <a:ext uri="{FF2B5EF4-FFF2-40B4-BE49-F238E27FC236}">
                <a16:creationId xmlns:a16="http://schemas.microsoft.com/office/drawing/2014/main" id="{E0AB7056-8484-A485-11C4-AE3D6D6456DB}"/>
              </a:ext>
              <a:ext uri="{C183D7F6-B498-43B3-948B-1728B52AA6E4}">
                <adec:decorative xmlns:adec="http://schemas.microsoft.com/office/drawing/2017/decorative" val="1"/>
              </a:ext>
            </a:extLst>
          </p:cNvPr>
          <p:cNvPicPr>
            <a:picLocks noChangeAspect="1"/>
          </p:cNvPicPr>
          <p:nvPr/>
        </p:nvPicPr>
        <p:blipFill>
          <a:blip r:embed="rId3"/>
          <a:srcRect/>
          <a:stretch/>
        </p:blipFill>
        <p:spPr>
          <a:xfrm>
            <a:off x="3895366" y="5738045"/>
            <a:ext cx="4389120" cy="1371600"/>
          </a:xfrm>
          <a:prstGeom prst="rect">
            <a:avLst/>
          </a:prstGeom>
        </p:spPr>
      </p:pic>
      <p:sp>
        <p:nvSpPr>
          <p:cNvPr id="12" name="H1">
            <a:extLst>
              <a:ext uri="{FF2B5EF4-FFF2-40B4-BE49-F238E27FC236}">
                <a16:creationId xmlns:a16="http://schemas.microsoft.com/office/drawing/2014/main" id="{887024FB-9C05-2C68-AE02-2B86AC615582}"/>
              </a:ext>
            </a:extLst>
          </p:cNvPr>
          <p:cNvSpPr txBox="1">
            <a:spLocks/>
          </p:cNvSpPr>
          <p:nvPr/>
        </p:nvSpPr>
        <p:spPr>
          <a:xfrm>
            <a:off x="839764" y="13231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rgbClr val="FAC01A"/>
                </a:solidFill>
                <a:latin typeface="Arial"/>
                <a:cs typeface="Arial"/>
              </a:rPr>
              <a:t>Our Solution:</a:t>
            </a:r>
            <a:br>
              <a:rPr lang="en-US" b="1" dirty="0">
                <a:solidFill>
                  <a:srgbClr val="FAC01A"/>
                </a:solidFill>
                <a:latin typeface="Arial"/>
                <a:cs typeface="Arial"/>
              </a:rPr>
            </a:br>
            <a:r>
              <a:rPr lang="en-US" sz="3600" b="1" dirty="0">
                <a:solidFill>
                  <a:srgbClr val="FAC01A"/>
                </a:solidFill>
                <a:latin typeface="Arial"/>
                <a:cs typeface="Arial"/>
              </a:rPr>
              <a:t>A Research Showcase Platform</a:t>
            </a:r>
            <a:endParaRPr lang="en-US" sz="3600" dirty="0"/>
          </a:p>
        </p:txBody>
      </p:sp>
      <p:sp>
        <p:nvSpPr>
          <p:cNvPr id="31" name="Artifact">
            <a:extLst>
              <a:ext uri="{FF2B5EF4-FFF2-40B4-BE49-F238E27FC236}">
                <a16:creationId xmlns:a16="http://schemas.microsoft.com/office/drawing/2014/main" id="{2F62F304-236F-2D63-FCC0-491C94DCD4A7}"/>
              </a:ext>
              <a:ext uri="{C183D7F6-B498-43B3-948B-1728B52AA6E4}">
                <adec:decorative xmlns:adec="http://schemas.microsoft.com/office/drawing/2017/decorative" val="1"/>
              </a:ext>
            </a:extLst>
          </p:cNvPr>
          <p:cNvSpPr/>
          <p:nvPr/>
        </p:nvSpPr>
        <p:spPr>
          <a:xfrm rot="10800000">
            <a:off x="569389" y="1839444"/>
            <a:ext cx="5154714" cy="3721445"/>
          </a:xfrm>
          <a:prstGeom prst="rect">
            <a:avLst/>
          </a:prstGeom>
          <a:solidFill>
            <a:schemeClr val="bg1"/>
          </a:solidFill>
          <a:ln>
            <a:noFill/>
          </a:ln>
          <a:effectLst>
            <a:outerShdw blurRad="88900" dist="63500" dir="13500000" algn="b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33" name="H2">
            <a:extLst>
              <a:ext uri="{FF2B5EF4-FFF2-40B4-BE49-F238E27FC236}">
                <a16:creationId xmlns:a16="http://schemas.microsoft.com/office/drawing/2014/main" id="{829FF333-A4B3-A2A9-8703-F5865B7E7AED}"/>
              </a:ext>
            </a:extLst>
          </p:cNvPr>
          <p:cNvSpPr txBox="1"/>
          <p:nvPr/>
        </p:nvSpPr>
        <p:spPr>
          <a:xfrm>
            <a:off x="832127" y="2023942"/>
            <a:ext cx="2542444" cy="400110"/>
          </a:xfrm>
          <a:prstGeom prst="rect">
            <a:avLst/>
          </a:prstGeom>
          <a:noFill/>
        </p:spPr>
        <p:txBody>
          <a:bodyPr wrap="square" lIns="91440" tIns="45720" rIns="91440" bIns="45720" anchor="t">
            <a:spAutoFit/>
          </a:bodyPr>
          <a:lstStyle/>
          <a:p>
            <a:pPr>
              <a:spcAft>
                <a:spcPts val="600"/>
              </a:spcAft>
            </a:pPr>
            <a:r>
              <a:rPr lang="en-US" sz="2000" b="1" dirty="0">
                <a:solidFill>
                  <a:srgbClr val="0066B3"/>
                </a:solidFill>
                <a:latin typeface="Arial"/>
                <a:cs typeface="Arial"/>
              </a:rPr>
              <a:t>Value Proposition</a:t>
            </a:r>
            <a:endParaRPr lang="en-US" sz="2000" b="1" dirty="0">
              <a:solidFill>
                <a:srgbClr val="0066B3"/>
              </a:solidFill>
              <a:latin typeface="Arial" panose="020B0604020202020204" pitchFamily="34" charset="0"/>
              <a:cs typeface="Arial" panose="020B0604020202020204" pitchFamily="34" charset="0"/>
            </a:endParaRPr>
          </a:p>
        </p:txBody>
      </p:sp>
      <p:sp>
        <p:nvSpPr>
          <p:cNvPr id="35" name="P">
            <a:extLst>
              <a:ext uri="{FF2B5EF4-FFF2-40B4-BE49-F238E27FC236}">
                <a16:creationId xmlns:a16="http://schemas.microsoft.com/office/drawing/2014/main" id="{D2D6412C-DEBC-C253-10C6-0581FFFEAA20}"/>
              </a:ext>
            </a:extLst>
          </p:cNvPr>
          <p:cNvSpPr txBox="1"/>
          <p:nvPr/>
        </p:nvSpPr>
        <p:spPr>
          <a:xfrm>
            <a:off x="836635" y="2412610"/>
            <a:ext cx="4432374" cy="2862322"/>
          </a:xfrm>
          <a:prstGeom prst="rect">
            <a:avLst/>
          </a:prstGeom>
          <a:noFill/>
        </p:spPr>
        <p:txBody>
          <a:bodyPr wrap="square" lIns="91440" tIns="45720" rIns="91440" bIns="45720" anchor="t">
            <a:spAutoFit/>
          </a:bodyPr>
          <a:lstStyle/>
          <a:p>
            <a:pPr algn="just"/>
            <a:endParaRPr lang="en-US" sz="2000" dirty="0">
              <a:solidFill>
                <a:srgbClr val="003466"/>
              </a:solidFill>
              <a:latin typeface="Arial"/>
              <a:cs typeface="Times New Roman"/>
            </a:endParaRPr>
          </a:p>
          <a:p>
            <a:pPr algn="just"/>
            <a:r>
              <a:rPr lang="en-US" sz="2000" dirty="0">
                <a:solidFill>
                  <a:srgbClr val="003466"/>
                </a:solidFill>
                <a:latin typeface="Arial"/>
                <a:cs typeface="Times New Roman"/>
              </a:rPr>
              <a:t>For students, faculty, and external evaluators who need a reliable and structured platform to manage and discover research, the Mathematics &amp; Statistics Research Showcase is a web-based academic repository that streamlines research submission, display, and discovery.</a:t>
            </a:r>
            <a:endParaRPr lang="en-US" sz="2000">
              <a:latin typeface="Arial"/>
              <a:ea typeface="Calibri" panose="020F0502020204030204"/>
              <a:cs typeface="Calibri" panose="020F0502020204030204"/>
            </a:endParaRPr>
          </a:p>
        </p:txBody>
      </p:sp>
      <p:cxnSp>
        <p:nvCxnSpPr>
          <p:cNvPr id="39" name="Artifact">
            <a:extLst>
              <a:ext uri="{FF2B5EF4-FFF2-40B4-BE49-F238E27FC236}">
                <a16:creationId xmlns:a16="http://schemas.microsoft.com/office/drawing/2014/main" id="{7AC86AA8-EB5D-F4A0-96E2-FCA3DF5C3E89}"/>
              </a:ext>
              <a:ext uri="{C183D7F6-B498-43B3-948B-1728B52AA6E4}">
                <adec:decorative xmlns:adec="http://schemas.microsoft.com/office/drawing/2017/decorative" val="1"/>
              </a:ext>
            </a:extLst>
          </p:cNvPr>
          <p:cNvCxnSpPr>
            <a:cxnSpLocks/>
          </p:cNvCxnSpPr>
          <p:nvPr/>
        </p:nvCxnSpPr>
        <p:spPr>
          <a:xfrm>
            <a:off x="6096000" y="2040199"/>
            <a:ext cx="0" cy="3588366"/>
          </a:xfrm>
          <a:prstGeom prst="line">
            <a:avLst/>
          </a:prstGeom>
          <a:ln w="9525">
            <a:solidFill>
              <a:srgbClr val="0066B3"/>
            </a:solidFill>
          </a:ln>
        </p:spPr>
        <p:style>
          <a:lnRef idx="1">
            <a:schemeClr val="accent1"/>
          </a:lnRef>
          <a:fillRef idx="0">
            <a:schemeClr val="accent1"/>
          </a:fillRef>
          <a:effectRef idx="0">
            <a:schemeClr val="accent1"/>
          </a:effectRef>
          <a:fontRef idx="minor">
            <a:schemeClr val="tx1"/>
          </a:fontRef>
        </p:style>
      </p:cxnSp>
      <p:sp>
        <p:nvSpPr>
          <p:cNvPr id="41" name="Artifact">
            <a:extLst>
              <a:ext uri="{FF2B5EF4-FFF2-40B4-BE49-F238E27FC236}">
                <a16:creationId xmlns:a16="http://schemas.microsoft.com/office/drawing/2014/main" id="{119D6CF2-2ACA-2F53-12B9-509AC3E2D53D}"/>
              </a:ext>
              <a:ext uri="{C183D7F6-B498-43B3-948B-1728B52AA6E4}">
                <adec:decorative xmlns:adec="http://schemas.microsoft.com/office/drawing/2017/decorative" val="1"/>
              </a:ext>
            </a:extLst>
          </p:cNvPr>
          <p:cNvSpPr/>
          <p:nvPr/>
        </p:nvSpPr>
        <p:spPr>
          <a:xfrm rot="10800000">
            <a:off x="6564098" y="1869886"/>
            <a:ext cx="5154714" cy="3871693"/>
          </a:xfrm>
          <a:prstGeom prst="rect">
            <a:avLst/>
          </a:prstGeom>
          <a:solidFill>
            <a:schemeClr val="bg1"/>
          </a:solidFill>
          <a:ln>
            <a:noFill/>
          </a:ln>
          <a:effectLst>
            <a:outerShdw blurRad="88900" dist="63500" dir="2700000" algn="tl" rotWithShape="0">
              <a:prstClr val="black">
                <a:alpha val="2798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43" name="H2">
            <a:extLst>
              <a:ext uri="{FF2B5EF4-FFF2-40B4-BE49-F238E27FC236}">
                <a16:creationId xmlns:a16="http://schemas.microsoft.com/office/drawing/2014/main" id="{2E3CF0D0-ADD7-C468-6CEC-40CCAF6D8A40}"/>
              </a:ext>
            </a:extLst>
          </p:cNvPr>
          <p:cNvSpPr txBox="1"/>
          <p:nvPr/>
        </p:nvSpPr>
        <p:spPr>
          <a:xfrm>
            <a:off x="6764841" y="2028450"/>
            <a:ext cx="4607509" cy="400110"/>
          </a:xfrm>
          <a:prstGeom prst="rect">
            <a:avLst/>
          </a:prstGeom>
          <a:noFill/>
        </p:spPr>
        <p:txBody>
          <a:bodyPr wrap="square" lIns="91440" tIns="45720" rIns="91440" bIns="45720" anchor="t">
            <a:spAutoFit/>
          </a:bodyPr>
          <a:lstStyle/>
          <a:p>
            <a:pPr>
              <a:spcAft>
                <a:spcPts val="600"/>
              </a:spcAft>
            </a:pPr>
            <a:r>
              <a:rPr lang="en-US" sz="2000" b="1" dirty="0">
                <a:solidFill>
                  <a:srgbClr val="0066B3"/>
                </a:solidFill>
                <a:latin typeface="Arial"/>
                <a:cs typeface="Arial"/>
              </a:rPr>
              <a:t>Unique Advantages</a:t>
            </a:r>
            <a:endParaRPr lang="en-US" sz="2000" b="1" dirty="0">
              <a:solidFill>
                <a:srgbClr val="0066B3"/>
              </a:solidFill>
              <a:latin typeface="Arial" panose="020B0604020202020204" pitchFamily="34" charset="0"/>
              <a:cs typeface="Arial" panose="020B0604020202020204" pitchFamily="34" charset="0"/>
            </a:endParaRPr>
          </a:p>
        </p:txBody>
      </p:sp>
      <p:sp>
        <p:nvSpPr>
          <p:cNvPr id="47" name="List">
            <a:extLst>
              <a:ext uri="{FF2B5EF4-FFF2-40B4-BE49-F238E27FC236}">
                <a16:creationId xmlns:a16="http://schemas.microsoft.com/office/drawing/2014/main" id="{1AC47493-99F2-4CE4-AEA8-BA2206B90945}"/>
              </a:ext>
            </a:extLst>
          </p:cNvPr>
          <p:cNvSpPr txBox="1"/>
          <p:nvPr/>
        </p:nvSpPr>
        <p:spPr>
          <a:xfrm>
            <a:off x="6764841" y="2538040"/>
            <a:ext cx="4849843" cy="2006703"/>
          </a:xfrm>
          <a:prstGeom prst="rect">
            <a:avLst/>
          </a:prstGeom>
          <a:noFill/>
        </p:spPr>
        <p:txBody>
          <a:bodyPr wrap="square" lIns="91440" tIns="45720" rIns="91440" bIns="45720" anchor="t">
            <a:spAutoFit/>
          </a:bodyPr>
          <a:lstStyle/>
          <a:p>
            <a:pPr>
              <a:lnSpc>
                <a:spcPct val="90000"/>
              </a:lnSpc>
            </a:pPr>
            <a:endParaRPr lang="en-US" dirty="0">
              <a:latin typeface="Arial"/>
              <a:ea typeface="+mj-ea"/>
              <a:cs typeface="Arial"/>
            </a:endParaRPr>
          </a:p>
          <a:p>
            <a:pPr marL="342900" indent="-342900">
              <a:lnSpc>
                <a:spcPct val="90000"/>
              </a:lnSpc>
              <a:buFontTx/>
              <a:buAutoNum type="arabicPeriod"/>
            </a:pPr>
            <a:r>
              <a:rPr lang="en-US" sz="2000" dirty="0">
                <a:solidFill>
                  <a:srgbClr val="002455"/>
                </a:solidFill>
                <a:latin typeface="Arial"/>
                <a:ea typeface="+mj-ea"/>
                <a:cs typeface="Arial"/>
              </a:rPr>
              <a:t>Faculty-driven submission process</a:t>
            </a:r>
            <a:endParaRPr lang="en-US" sz="2000">
              <a:solidFill>
                <a:srgbClr val="000000"/>
              </a:solidFill>
              <a:latin typeface="Arial"/>
              <a:ea typeface="Calibri"/>
              <a:cs typeface="Calibri"/>
            </a:endParaRPr>
          </a:p>
          <a:p>
            <a:pPr marL="342900" indent="-342900">
              <a:lnSpc>
                <a:spcPct val="90000"/>
              </a:lnSpc>
              <a:spcBef>
                <a:spcPts val="600"/>
              </a:spcBef>
              <a:buFontTx/>
              <a:buAutoNum type="arabicPeriod"/>
            </a:pPr>
            <a:r>
              <a:rPr lang="en-US" sz="2000" dirty="0">
                <a:solidFill>
                  <a:srgbClr val="002455"/>
                </a:solidFill>
                <a:latin typeface="Arial"/>
                <a:ea typeface="+mj-ea"/>
                <a:cs typeface="Arial"/>
              </a:rPr>
              <a:t>Administrative quality control</a:t>
            </a:r>
            <a:endParaRPr lang="en-US" sz="2000">
              <a:latin typeface="Arial"/>
              <a:cs typeface="Arial"/>
            </a:endParaRPr>
          </a:p>
          <a:p>
            <a:pPr marL="342900" indent="-342900">
              <a:lnSpc>
                <a:spcPct val="90000"/>
              </a:lnSpc>
              <a:spcBef>
                <a:spcPts val="600"/>
              </a:spcBef>
              <a:buFontTx/>
              <a:buAutoNum type="arabicPeriod"/>
            </a:pPr>
            <a:r>
              <a:rPr lang="en-US" sz="2000" dirty="0">
                <a:solidFill>
                  <a:srgbClr val="002455"/>
                </a:solidFill>
                <a:latin typeface="Arial"/>
                <a:ea typeface="+mj-ea"/>
                <a:cs typeface="Arial"/>
              </a:rPr>
              <a:t>Advanced search capabilities</a:t>
            </a:r>
            <a:endParaRPr lang="en-US" sz="2000">
              <a:latin typeface="Arial"/>
              <a:cs typeface="Arial"/>
            </a:endParaRPr>
          </a:p>
          <a:p>
            <a:pPr marL="342900" indent="-342900">
              <a:lnSpc>
                <a:spcPct val="90000"/>
              </a:lnSpc>
              <a:spcBef>
                <a:spcPts val="600"/>
              </a:spcBef>
              <a:buFontTx/>
              <a:buAutoNum type="arabicPeriod"/>
            </a:pPr>
            <a:r>
              <a:rPr lang="en-US" sz="2000" dirty="0">
                <a:solidFill>
                  <a:srgbClr val="002455"/>
                </a:solidFill>
                <a:latin typeface="Arial"/>
                <a:ea typeface="+mj-ea"/>
                <a:cs typeface="Arial"/>
              </a:rPr>
              <a:t>Secure role-based access</a:t>
            </a:r>
            <a:endParaRPr lang="en-US" sz="2000">
              <a:latin typeface="Arial"/>
              <a:ea typeface="+mj-ea"/>
              <a:cs typeface="Arial"/>
            </a:endParaRPr>
          </a:p>
          <a:p>
            <a:pPr marL="342900" indent="-342900">
              <a:lnSpc>
                <a:spcPct val="90000"/>
              </a:lnSpc>
              <a:spcBef>
                <a:spcPts val="600"/>
              </a:spcBef>
              <a:buAutoNum type="arabicPeriod"/>
            </a:pPr>
            <a:endParaRPr lang="en-US" dirty="0">
              <a:solidFill>
                <a:srgbClr val="002455"/>
              </a:solidFill>
              <a:latin typeface="Arial"/>
              <a:ea typeface="+mj-ea"/>
              <a:cs typeface="Arial"/>
            </a:endParaRPr>
          </a:p>
        </p:txBody>
      </p:sp>
      <p:pic>
        <p:nvPicPr>
          <p:cNvPr id="48" name="Graphic 47" descr="Checkmark with solid fill">
            <a:extLst>
              <a:ext uri="{FF2B5EF4-FFF2-40B4-BE49-F238E27FC236}">
                <a16:creationId xmlns:a16="http://schemas.microsoft.com/office/drawing/2014/main" id="{A6895A88-2D09-FCA3-D5BF-5A0DD0FD355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157663" y="2859078"/>
            <a:ext cx="201998" cy="224543"/>
          </a:xfrm>
          <a:prstGeom prst="rect">
            <a:avLst/>
          </a:prstGeom>
        </p:spPr>
      </p:pic>
      <p:pic>
        <p:nvPicPr>
          <p:cNvPr id="49" name="Graphic 48" descr="Checkmark with solid fill">
            <a:extLst>
              <a:ext uri="{FF2B5EF4-FFF2-40B4-BE49-F238E27FC236}">
                <a16:creationId xmlns:a16="http://schemas.microsoft.com/office/drawing/2014/main" id="{0B25932D-48A3-660C-A8B1-CEF6BCD7A5F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26420" y="3201752"/>
            <a:ext cx="201998" cy="224543"/>
          </a:xfrm>
          <a:prstGeom prst="rect">
            <a:avLst/>
          </a:prstGeom>
        </p:spPr>
      </p:pic>
      <p:pic>
        <p:nvPicPr>
          <p:cNvPr id="50" name="Graphic 49" descr="Checkmark with solid fill">
            <a:extLst>
              <a:ext uri="{FF2B5EF4-FFF2-40B4-BE49-F238E27FC236}">
                <a16:creationId xmlns:a16="http://schemas.microsoft.com/office/drawing/2014/main" id="{1BB9DFE1-9873-B14C-4C7A-6C5B21EF5AF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26420" y="3539918"/>
            <a:ext cx="201998" cy="224543"/>
          </a:xfrm>
          <a:prstGeom prst="rect">
            <a:avLst/>
          </a:prstGeom>
        </p:spPr>
      </p:pic>
      <p:pic>
        <p:nvPicPr>
          <p:cNvPr id="51" name="Graphic 50" descr="Checkmark with solid fill">
            <a:extLst>
              <a:ext uri="{FF2B5EF4-FFF2-40B4-BE49-F238E27FC236}">
                <a16:creationId xmlns:a16="http://schemas.microsoft.com/office/drawing/2014/main" id="{F7EC43DF-4864-FC55-C1F3-B1C8445164B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65710" y="3900628"/>
            <a:ext cx="201998" cy="224543"/>
          </a:xfrm>
          <a:prstGeom prst="rect">
            <a:avLst/>
          </a:prstGeom>
        </p:spPr>
      </p:pic>
    </p:spTree>
    <p:extLst>
      <p:ext uri="{BB962C8B-B14F-4D97-AF65-F5344CB8AC3E}">
        <p14:creationId xmlns:p14="http://schemas.microsoft.com/office/powerpoint/2010/main" val="500235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500"/>
                                        <p:tgtEl>
                                          <p:spTgt spid="43"/>
                                        </p:tgtEl>
                                      </p:cBhvr>
                                    </p:animEffect>
                                  </p:childTnLst>
                                </p:cTn>
                              </p:par>
                            </p:childTnLst>
                          </p:cTn>
                        </p:par>
                        <p:par>
                          <p:cTn id="16" fill="hold">
                            <p:stCondLst>
                              <p:cond delay="500"/>
                            </p:stCondLst>
                            <p:childTnLst>
                              <p:par>
                                <p:cTn id="17" presetID="10" presetClass="entr" presetSubtype="0" fill="hold" grpId="0" nodeType="afterEffect">
                                  <p:stCondLst>
                                    <p:cond delay="3000"/>
                                  </p:stCondLst>
                                  <p:childTnLst>
                                    <p:set>
                                      <p:cBhvr>
                                        <p:cTn id="18" dur="1" fill="hold">
                                          <p:stCondLst>
                                            <p:cond delay="0"/>
                                          </p:stCondLst>
                                        </p:cTn>
                                        <p:tgtEl>
                                          <p:spTgt spid="47"/>
                                        </p:tgtEl>
                                        <p:attrNameLst>
                                          <p:attrName>style.visibility</p:attrName>
                                        </p:attrNameLst>
                                      </p:cBhvr>
                                      <p:to>
                                        <p:strVal val="visible"/>
                                      </p:to>
                                    </p:set>
                                    <p:animEffect transition="in" filter="fade">
                                      <p:cBhvr>
                                        <p:cTn id="19" dur="500"/>
                                        <p:tgtEl>
                                          <p:spTgt spid="47"/>
                                        </p:tgtEl>
                                      </p:cBhvr>
                                    </p:animEffect>
                                  </p:childTnLst>
                                </p:cTn>
                              </p:par>
                            </p:childTnLst>
                          </p:cTn>
                        </p:par>
                        <p:par>
                          <p:cTn id="20" fill="hold">
                            <p:stCondLst>
                              <p:cond delay="4000"/>
                            </p:stCondLst>
                            <p:childTnLst>
                              <p:par>
                                <p:cTn id="21" presetID="1" presetClass="entr" presetSubtype="0" fill="hold" nodeType="afterEffect">
                                  <p:stCondLst>
                                    <p:cond delay="2000"/>
                                  </p:stCondLst>
                                  <p:childTnLst>
                                    <p:set>
                                      <p:cBhvr>
                                        <p:cTn id="22" dur="1" fill="hold">
                                          <p:stCondLst>
                                            <p:cond delay="0"/>
                                          </p:stCondLst>
                                        </p:cTn>
                                        <p:tgtEl>
                                          <p:spTgt spid="48"/>
                                        </p:tgtEl>
                                        <p:attrNameLst>
                                          <p:attrName>style.visibility</p:attrName>
                                        </p:attrNameLst>
                                      </p:cBhvr>
                                      <p:to>
                                        <p:strVal val="visible"/>
                                      </p:to>
                                    </p:set>
                                  </p:childTnLst>
                                </p:cTn>
                              </p:par>
                            </p:childTnLst>
                          </p:cTn>
                        </p:par>
                        <p:par>
                          <p:cTn id="23" fill="hold">
                            <p:stCondLst>
                              <p:cond delay="6000"/>
                            </p:stCondLst>
                            <p:childTnLst>
                              <p:par>
                                <p:cTn id="24" presetID="1" presetClass="entr" presetSubtype="0" fill="hold" nodeType="afterEffect">
                                  <p:stCondLst>
                                    <p:cond delay="2000"/>
                                  </p:stCondLst>
                                  <p:childTnLst>
                                    <p:set>
                                      <p:cBhvr>
                                        <p:cTn id="25" dur="1" fill="hold">
                                          <p:stCondLst>
                                            <p:cond delay="0"/>
                                          </p:stCondLst>
                                        </p:cTn>
                                        <p:tgtEl>
                                          <p:spTgt spid="49"/>
                                        </p:tgtEl>
                                        <p:attrNameLst>
                                          <p:attrName>style.visibility</p:attrName>
                                        </p:attrNameLst>
                                      </p:cBhvr>
                                      <p:to>
                                        <p:strVal val="visible"/>
                                      </p:to>
                                    </p:set>
                                  </p:childTnLst>
                                </p:cTn>
                              </p:par>
                            </p:childTnLst>
                          </p:cTn>
                        </p:par>
                        <p:par>
                          <p:cTn id="26" fill="hold">
                            <p:stCondLst>
                              <p:cond delay="8000"/>
                            </p:stCondLst>
                            <p:childTnLst>
                              <p:par>
                                <p:cTn id="27" presetID="1" presetClass="entr" presetSubtype="0" fill="hold" nodeType="afterEffect">
                                  <p:stCondLst>
                                    <p:cond delay="2000"/>
                                  </p:stCondLst>
                                  <p:childTnLst>
                                    <p:set>
                                      <p:cBhvr>
                                        <p:cTn id="28" dur="1" fill="hold">
                                          <p:stCondLst>
                                            <p:cond delay="0"/>
                                          </p:stCondLst>
                                        </p:cTn>
                                        <p:tgtEl>
                                          <p:spTgt spid="50"/>
                                        </p:tgtEl>
                                        <p:attrNameLst>
                                          <p:attrName>style.visibility</p:attrName>
                                        </p:attrNameLst>
                                      </p:cBhvr>
                                      <p:to>
                                        <p:strVal val="visible"/>
                                      </p:to>
                                    </p:set>
                                  </p:childTnLst>
                                </p:cTn>
                              </p:par>
                            </p:childTnLst>
                          </p:cTn>
                        </p:par>
                        <p:par>
                          <p:cTn id="29" fill="hold">
                            <p:stCondLst>
                              <p:cond delay="10000"/>
                            </p:stCondLst>
                            <p:childTnLst>
                              <p:par>
                                <p:cTn id="30" presetID="1" presetClass="entr" presetSubtype="0" fill="hold" nodeType="afterEffect">
                                  <p:stCondLst>
                                    <p:cond delay="2000"/>
                                  </p:stCondLst>
                                  <p:childTnLst>
                                    <p:set>
                                      <p:cBhvr>
                                        <p:cTn id="31"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5" grpId="0"/>
      <p:bldP spid="43" grpId="0"/>
      <p:bldP spid="47"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a:extLst>
            <a:ext uri="{FF2B5EF4-FFF2-40B4-BE49-F238E27FC236}">
              <a16:creationId xmlns:a16="http://schemas.microsoft.com/office/drawing/2014/main" id="{D1BEF176-D732-C2AF-E9D9-FB75AF711F33}"/>
            </a:ext>
          </a:extLst>
        </p:cNvPr>
        <p:cNvGrpSpPr/>
        <p:nvPr/>
      </p:nvGrpSpPr>
      <p:grpSpPr>
        <a:xfrm>
          <a:off x="0" y="0"/>
          <a:ext cx="0" cy="0"/>
          <a:chOff x="0" y="0"/>
          <a:chExt cx="0" cy="0"/>
        </a:xfrm>
      </p:grpSpPr>
      <p:sp>
        <p:nvSpPr>
          <p:cNvPr id="4" name="Artifact">
            <a:extLst>
              <a:ext uri="{FF2B5EF4-FFF2-40B4-BE49-F238E27FC236}">
                <a16:creationId xmlns:a16="http://schemas.microsoft.com/office/drawing/2014/main" id="{A20B0495-0901-0CF8-2798-317B6DF10ADD}"/>
              </a:ext>
              <a:ext uri="{C183D7F6-B498-43B3-948B-1728B52AA6E4}">
                <adec:decorative xmlns:adec="http://schemas.microsoft.com/office/drawing/2017/decorative" val="1"/>
              </a:ext>
            </a:extLst>
          </p:cNvPr>
          <p:cNvSpPr/>
          <p:nvPr/>
        </p:nvSpPr>
        <p:spPr>
          <a:xfrm>
            <a:off x="-12147" y="0"/>
            <a:ext cx="12204146" cy="1455821"/>
          </a:xfrm>
          <a:prstGeom prst="rect">
            <a:avLst/>
          </a:prstGeom>
          <a:gradFill flip="none" rotWithShape="1">
            <a:gsLst>
              <a:gs pos="10000">
                <a:srgbClr val="172140"/>
              </a:gs>
              <a:gs pos="100000">
                <a:srgbClr val="0066B3"/>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21" name="H1">
            <a:extLst>
              <a:ext uri="{FF2B5EF4-FFF2-40B4-BE49-F238E27FC236}">
                <a16:creationId xmlns:a16="http://schemas.microsoft.com/office/drawing/2014/main" id="{9FAD8352-EE40-1CBD-EB4D-538231F8E725}"/>
              </a:ext>
            </a:extLst>
          </p:cNvPr>
          <p:cNvSpPr>
            <a:spLocks noGrp="1"/>
          </p:cNvSpPr>
          <p:nvPr>
            <p:ph type="title"/>
          </p:nvPr>
        </p:nvSpPr>
        <p:spPr>
          <a:xfrm>
            <a:off x="832126" y="76317"/>
            <a:ext cx="10515600" cy="1325563"/>
          </a:xfrm>
        </p:spPr>
        <p:txBody>
          <a:bodyPr>
            <a:normAutofit/>
          </a:bodyPr>
          <a:lstStyle/>
          <a:p>
            <a:r>
              <a:rPr lang="en-US" b="1" dirty="0">
                <a:solidFill>
                  <a:srgbClr val="FAC01A"/>
                </a:solidFill>
                <a:latin typeface="Arial"/>
                <a:cs typeface="Arial"/>
              </a:rPr>
              <a:t>The Human Side: Key User Stories</a:t>
            </a:r>
            <a:endParaRPr lang="en-US" dirty="0"/>
          </a:p>
        </p:txBody>
      </p:sp>
      <p:grpSp>
        <p:nvGrpSpPr>
          <p:cNvPr id="23" name="Group 22">
            <a:extLst>
              <a:ext uri="{FF2B5EF4-FFF2-40B4-BE49-F238E27FC236}">
                <a16:creationId xmlns:a16="http://schemas.microsoft.com/office/drawing/2014/main" id="{D7EDB978-7EF5-2FE7-0D48-5D811331F7A1}"/>
              </a:ext>
            </a:extLst>
          </p:cNvPr>
          <p:cNvGrpSpPr/>
          <p:nvPr/>
        </p:nvGrpSpPr>
        <p:grpSpPr>
          <a:xfrm>
            <a:off x="81554" y="1612858"/>
            <a:ext cx="3410713" cy="672303"/>
            <a:chOff x="438086" y="1780638"/>
            <a:chExt cx="3410713" cy="672303"/>
          </a:xfrm>
        </p:grpSpPr>
        <p:sp>
          <p:nvSpPr>
            <p:cNvPr id="11" name="Artifact">
              <a:extLst>
                <a:ext uri="{FF2B5EF4-FFF2-40B4-BE49-F238E27FC236}">
                  <a16:creationId xmlns:a16="http://schemas.microsoft.com/office/drawing/2014/main" id="{4898EE50-FE6A-3D14-6407-DCF0EB40653D}"/>
                </a:ext>
                <a:ext uri="{C183D7F6-B498-43B3-948B-1728B52AA6E4}">
                  <adec:decorative xmlns:adec="http://schemas.microsoft.com/office/drawing/2017/decorative" val="1"/>
                </a:ext>
              </a:extLst>
            </p:cNvPr>
            <p:cNvSpPr/>
            <p:nvPr/>
          </p:nvSpPr>
          <p:spPr>
            <a:xfrm rot="10800000">
              <a:off x="438086" y="1780638"/>
              <a:ext cx="3410713" cy="672303"/>
            </a:xfrm>
            <a:prstGeom prst="rect">
              <a:avLst/>
            </a:prstGeom>
            <a:solidFill>
              <a:srgbClr val="0066B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2" name="H2">
              <a:extLst>
                <a:ext uri="{FF2B5EF4-FFF2-40B4-BE49-F238E27FC236}">
                  <a16:creationId xmlns:a16="http://schemas.microsoft.com/office/drawing/2014/main" id="{A4304A8F-BB9F-0347-07BC-601963F7D9BF}"/>
                </a:ext>
              </a:extLst>
            </p:cNvPr>
            <p:cNvSpPr txBox="1"/>
            <p:nvPr/>
          </p:nvSpPr>
          <p:spPr>
            <a:xfrm>
              <a:off x="686954" y="1932124"/>
              <a:ext cx="2912976" cy="369332"/>
            </a:xfrm>
            <a:prstGeom prst="rect">
              <a:avLst/>
            </a:prstGeom>
            <a:noFill/>
          </p:spPr>
          <p:txBody>
            <a:bodyPr wrap="square" lIns="91440" tIns="45720" rIns="91440" bIns="45720" anchor="t">
              <a:spAutoFit/>
            </a:bodyPr>
            <a:lstStyle/>
            <a:p>
              <a:pPr algn="ctr"/>
              <a:r>
                <a:rPr lang="en-US" b="1" dirty="0">
                  <a:solidFill>
                    <a:schemeClr val="bg1"/>
                  </a:solidFill>
                  <a:latin typeface="Arial"/>
                  <a:cs typeface="Arial"/>
                </a:rPr>
                <a:t>Faculty Story</a:t>
              </a:r>
              <a:endParaRPr lang="en-US" dirty="0">
                <a:solidFill>
                  <a:schemeClr val="bg1"/>
                </a:solidFill>
              </a:endParaRPr>
            </a:p>
          </p:txBody>
        </p:sp>
      </p:grpSp>
      <p:grpSp>
        <p:nvGrpSpPr>
          <p:cNvPr id="24" name="Group 23">
            <a:extLst>
              <a:ext uri="{FF2B5EF4-FFF2-40B4-BE49-F238E27FC236}">
                <a16:creationId xmlns:a16="http://schemas.microsoft.com/office/drawing/2014/main" id="{38FD0428-6359-0925-2533-0DF5C2EA12E0}"/>
              </a:ext>
            </a:extLst>
          </p:cNvPr>
          <p:cNvGrpSpPr/>
          <p:nvPr/>
        </p:nvGrpSpPr>
        <p:grpSpPr>
          <a:xfrm>
            <a:off x="4383651" y="1612858"/>
            <a:ext cx="3410713" cy="672303"/>
            <a:chOff x="4194899" y="1766657"/>
            <a:chExt cx="3410713" cy="672303"/>
          </a:xfrm>
        </p:grpSpPr>
        <p:sp>
          <p:nvSpPr>
            <p:cNvPr id="9" name="Artifact">
              <a:extLst>
                <a:ext uri="{FF2B5EF4-FFF2-40B4-BE49-F238E27FC236}">
                  <a16:creationId xmlns:a16="http://schemas.microsoft.com/office/drawing/2014/main" id="{3EC1F4E9-2550-9760-F4C5-241ABEDC93C5}"/>
                </a:ext>
                <a:ext uri="{C183D7F6-B498-43B3-948B-1728B52AA6E4}">
                  <adec:decorative xmlns:adec="http://schemas.microsoft.com/office/drawing/2017/decorative" val="1"/>
                </a:ext>
              </a:extLst>
            </p:cNvPr>
            <p:cNvSpPr/>
            <p:nvPr/>
          </p:nvSpPr>
          <p:spPr>
            <a:xfrm rot="10800000">
              <a:off x="4194899" y="1766657"/>
              <a:ext cx="3410713" cy="672303"/>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5B9BD5"/>
                </a:solidFill>
              </a:endParaRPr>
            </a:p>
          </p:txBody>
        </p:sp>
        <p:sp>
          <p:nvSpPr>
            <p:cNvPr id="13" name="H2">
              <a:extLst>
                <a:ext uri="{FF2B5EF4-FFF2-40B4-BE49-F238E27FC236}">
                  <a16:creationId xmlns:a16="http://schemas.microsoft.com/office/drawing/2014/main" id="{E39BFCEB-2571-780A-79E4-173D30F88FAE}"/>
                </a:ext>
              </a:extLst>
            </p:cNvPr>
            <p:cNvSpPr txBox="1"/>
            <p:nvPr/>
          </p:nvSpPr>
          <p:spPr>
            <a:xfrm>
              <a:off x="4362313" y="1918142"/>
              <a:ext cx="2912976" cy="369332"/>
            </a:xfrm>
            <a:prstGeom prst="rect">
              <a:avLst/>
            </a:prstGeom>
            <a:noFill/>
          </p:spPr>
          <p:txBody>
            <a:bodyPr wrap="square" lIns="91440" tIns="45720" rIns="91440" bIns="45720" anchor="t">
              <a:spAutoFit/>
            </a:bodyPr>
            <a:lstStyle/>
            <a:p>
              <a:pPr algn="ctr"/>
              <a:r>
                <a:rPr lang="en-US" b="1" dirty="0">
                  <a:solidFill>
                    <a:schemeClr val="bg1"/>
                  </a:solidFill>
                  <a:latin typeface="Arial"/>
                  <a:cs typeface="Arial"/>
                </a:rPr>
                <a:t>Administrator Story</a:t>
              </a:r>
              <a:endParaRPr lang="en-US" dirty="0">
                <a:solidFill>
                  <a:schemeClr val="bg1"/>
                </a:solidFill>
              </a:endParaRPr>
            </a:p>
          </p:txBody>
        </p:sp>
      </p:grpSp>
      <p:grpSp>
        <p:nvGrpSpPr>
          <p:cNvPr id="25" name="Group 24">
            <a:extLst>
              <a:ext uri="{FF2B5EF4-FFF2-40B4-BE49-F238E27FC236}">
                <a16:creationId xmlns:a16="http://schemas.microsoft.com/office/drawing/2014/main" id="{E6BE5540-2676-6E6D-D36D-4F4A11F1C656}"/>
              </a:ext>
            </a:extLst>
          </p:cNvPr>
          <p:cNvGrpSpPr/>
          <p:nvPr/>
        </p:nvGrpSpPr>
        <p:grpSpPr>
          <a:xfrm>
            <a:off x="8584319" y="1612859"/>
            <a:ext cx="3410713" cy="672303"/>
            <a:chOff x="7892227" y="1766658"/>
            <a:chExt cx="3410713" cy="672303"/>
          </a:xfrm>
        </p:grpSpPr>
        <p:sp>
          <p:nvSpPr>
            <p:cNvPr id="5" name="Artifact">
              <a:extLst>
                <a:ext uri="{FF2B5EF4-FFF2-40B4-BE49-F238E27FC236}">
                  <a16:creationId xmlns:a16="http://schemas.microsoft.com/office/drawing/2014/main" id="{15E4F7F5-FCFC-B015-F61C-8318A5CEBAAF}"/>
                </a:ext>
                <a:ext uri="{C183D7F6-B498-43B3-948B-1728B52AA6E4}">
                  <adec:decorative xmlns:adec="http://schemas.microsoft.com/office/drawing/2017/decorative" val="1"/>
                </a:ext>
              </a:extLst>
            </p:cNvPr>
            <p:cNvSpPr/>
            <p:nvPr/>
          </p:nvSpPr>
          <p:spPr>
            <a:xfrm rot="10800000">
              <a:off x="7892227" y="1766658"/>
              <a:ext cx="3410713" cy="672303"/>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5" name="H2">
              <a:extLst>
                <a:ext uri="{FF2B5EF4-FFF2-40B4-BE49-F238E27FC236}">
                  <a16:creationId xmlns:a16="http://schemas.microsoft.com/office/drawing/2014/main" id="{30BBC56D-E974-3C6F-3076-B00955859C2C}"/>
                </a:ext>
              </a:extLst>
            </p:cNvPr>
            <p:cNvSpPr txBox="1"/>
            <p:nvPr/>
          </p:nvSpPr>
          <p:spPr>
            <a:xfrm>
              <a:off x="8141095" y="1918142"/>
              <a:ext cx="2912976" cy="369332"/>
            </a:xfrm>
            <a:prstGeom prst="rect">
              <a:avLst/>
            </a:prstGeom>
            <a:noFill/>
          </p:spPr>
          <p:txBody>
            <a:bodyPr wrap="square" lIns="91440" tIns="45720" rIns="91440" bIns="45720" anchor="t">
              <a:spAutoFit/>
            </a:bodyPr>
            <a:lstStyle/>
            <a:p>
              <a:pPr algn="ctr"/>
              <a:r>
                <a:rPr lang="en-US" b="1" dirty="0">
                  <a:solidFill>
                    <a:schemeClr val="bg1"/>
                  </a:solidFill>
                  <a:latin typeface="Arial"/>
                  <a:cs typeface="Arial"/>
                </a:rPr>
                <a:t>Visitor Story</a:t>
              </a:r>
              <a:endParaRPr lang="en-US" dirty="0">
                <a:solidFill>
                  <a:schemeClr val="bg1"/>
                </a:solidFill>
              </a:endParaRPr>
            </a:p>
          </p:txBody>
        </p:sp>
      </p:grpSp>
      <p:grpSp>
        <p:nvGrpSpPr>
          <p:cNvPr id="29" name="Group 28">
            <a:extLst>
              <a:ext uri="{FF2B5EF4-FFF2-40B4-BE49-F238E27FC236}">
                <a16:creationId xmlns:a16="http://schemas.microsoft.com/office/drawing/2014/main" id="{8DE55FDF-AAA2-8B58-1D55-1000115344E6}"/>
              </a:ext>
            </a:extLst>
          </p:cNvPr>
          <p:cNvGrpSpPr/>
          <p:nvPr/>
        </p:nvGrpSpPr>
        <p:grpSpPr>
          <a:xfrm>
            <a:off x="-408266" y="2007066"/>
            <a:ext cx="4395831" cy="4458748"/>
            <a:chOff x="-408266" y="2007066"/>
            <a:chExt cx="4395831" cy="4458748"/>
          </a:xfrm>
        </p:grpSpPr>
        <p:pic>
          <p:nvPicPr>
            <p:cNvPr id="2" name="Graphic 1">
              <a:extLst>
                <a:ext uri="{FF2B5EF4-FFF2-40B4-BE49-F238E27FC236}">
                  <a16:creationId xmlns:a16="http://schemas.microsoft.com/office/drawing/2014/main" id="{B9C943B4-E0AC-987E-20E5-459D60912163}"/>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8266" y="2007066"/>
              <a:ext cx="4395831" cy="4458748"/>
            </a:xfrm>
            <a:prstGeom prst="rect">
              <a:avLst/>
            </a:prstGeom>
          </p:spPr>
        </p:pic>
        <p:sp>
          <p:nvSpPr>
            <p:cNvPr id="26" name="TextBox 25">
              <a:extLst>
                <a:ext uri="{FF2B5EF4-FFF2-40B4-BE49-F238E27FC236}">
                  <a16:creationId xmlns:a16="http://schemas.microsoft.com/office/drawing/2014/main" id="{273F7EF4-2230-8E7C-9D09-32BE8676672F}"/>
                </a:ext>
              </a:extLst>
            </p:cNvPr>
            <p:cNvSpPr txBox="1"/>
            <p:nvPr/>
          </p:nvSpPr>
          <p:spPr>
            <a:xfrm>
              <a:off x="622183" y="2866238"/>
              <a:ext cx="2334935"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solidFill>
                    <a:schemeClr val="bg1"/>
                  </a:solidFill>
                  <a:latin typeface="Calibri"/>
                  <a:ea typeface="Calibri"/>
                  <a:cs typeface="Calibri"/>
                </a:rPr>
                <a:t>"As a Math Professor, I want to store student capstone projects in a central location so I can reference them easily when advising new students." </a:t>
              </a:r>
              <a:endParaRPr lang="en-US">
                <a:solidFill>
                  <a:schemeClr val="bg1"/>
                </a:solidFill>
                <a:latin typeface="Calibri"/>
                <a:ea typeface="Calibri"/>
                <a:cs typeface="Calibri"/>
              </a:endParaRPr>
            </a:p>
          </p:txBody>
        </p:sp>
      </p:grpSp>
      <p:grpSp>
        <p:nvGrpSpPr>
          <p:cNvPr id="30" name="Group 29">
            <a:extLst>
              <a:ext uri="{FF2B5EF4-FFF2-40B4-BE49-F238E27FC236}">
                <a16:creationId xmlns:a16="http://schemas.microsoft.com/office/drawing/2014/main" id="{6386D6B4-37CF-4972-0C5D-64D7AA2CF04D}"/>
              </a:ext>
            </a:extLst>
          </p:cNvPr>
          <p:cNvGrpSpPr/>
          <p:nvPr/>
        </p:nvGrpSpPr>
        <p:grpSpPr>
          <a:xfrm>
            <a:off x="3891091" y="2007065"/>
            <a:ext cx="4395831" cy="4458748"/>
            <a:chOff x="3891091" y="2007065"/>
            <a:chExt cx="4395831" cy="4458748"/>
          </a:xfrm>
        </p:grpSpPr>
        <p:pic>
          <p:nvPicPr>
            <p:cNvPr id="20" name="Graphic 19">
              <a:extLst>
                <a:ext uri="{FF2B5EF4-FFF2-40B4-BE49-F238E27FC236}">
                  <a16:creationId xmlns:a16="http://schemas.microsoft.com/office/drawing/2014/main" id="{D896B417-473E-9F9C-D652-E4FFE005DBDC}"/>
                </a:ext>
                <a:ext uri="{C183D7F6-B498-43B3-948B-1728B52AA6E4}">
                  <adec:decorative xmlns:adec="http://schemas.microsoft.com/office/drawing/2017/decorative" val="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091" y="2007065"/>
              <a:ext cx="4395831" cy="4458748"/>
            </a:xfrm>
            <a:prstGeom prst="rect">
              <a:avLst/>
            </a:prstGeom>
          </p:spPr>
        </p:pic>
        <p:sp>
          <p:nvSpPr>
            <p:cNvPr id="27" name="TextBox 26">
              <a:extLst>
                <a:ext uri="{FF2B5EF4-FFF2-40B4-BE49-F238E27FC236}">
                  <a16:creationId xmlns:a16="http://schemas.microsoft.com/office/drawing/2014/main" id="{5A934EBE-452B-923E-3648-9C2B237F99AC}"/>
                </a:ext>
              </a:extLst>
            </p:cNvPr>
            <p:cNvSpPr txBox="1"/>
            <p:nvPr/>
          </p:nvSpPr>
          <p:spPr>
            <a:xfrm>
              <a:off x="5033393" y="2866237"/>
              <a:ext cx="2111229"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solidFill>
                    <a:schemeClr val="bg1"/>
                  </a:solidFill>
                  <a:latin typeface="Calibri"/>
                  <a:ea typeface="Calibri"/>
                  <a:cs typeface="Calibri"/>
                </a:rPr>
                <a:t>"As a department administrator, I want to review research submissions before they go public so we maintain consistent quality standards." </a:t>
              </a:r>
              <a:endParaRPr lang="en-US" dirty="0">
                <a:solidFill>
                  <a:schemeClr val="bg1"/>
                </a:solidFill>
              </a:endParaRPr>
            </a:p>
          </p:txBody>
        </p:sp>
      </p:grpSp>
      <p:grpSp>
        <p:nvGrpSpPr>
          <p:cNvPr id="31" name="Group 30">
            <a:extLst>
              <a:ext uri="{FF2B5EF4-FFF2-40B4-BE49-F238E27FC236}">
                <a16:creationId xmlns:a16="http://schemas.microsoft.com/office/drawing/2014/main" id="{6E0C731A-1198-215D-05EC-FD027B189CDA}"/>
              </a:ext>
            </a:extLst>
          </p:cNvPr>
          <p:cNvGrpSpPr/>
          <p:nvPr/>
        </p:nvGrpSpPr>
        <p:grpSpPr>
          <a:xfrm>
            <a:off x="8092579" y="2007065"/>
            <a:ext cx="4395831" cy="4458748"/>
            <a:chOff x="8092579" y="2007065"/>
            <a:chExt cx="4395831" cy="4458748"/>
          </a:xfrm>
        </p:grpSpPr>
        <p:pic>
          <p:nvPicPr>
            <p:cNvPr id="22" name="Graphic 21">
              <a:extLst>
                <a:ext uri="{FF2B5EF4-FFF2-40B4-BE49-F238E27FC236}">
                  <a16:creationId xmlns:a16="http://schemas.microsoft.com/office/drawing/2014/main" id="{DD7EB48B-BDA0-093D-8BD8-10C69DC1C242}"/>
                </a:ext>
                <a:ext uri="{C183D7F6-B498-43B3-948B-1728B52AA6E4}">
                  <adec:decorative xmlns:adec="http://schemas.microsoft.com/office/drawing/2017/decorative" val="1"/>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092579" y="2007065"/>
              <a:ext cx="4395831" cy="4458748"/>
            </a:xfrm>
            <a:prstGeom prst="rect">
              <a:avLst/>
            </a:prstGeom>
          </p:spPr>
        </p:pic>
        <p:sp>
          <p:nvSpPr>
            <p:cNvPr id="28" name="TextBox 27">
              <a:extLst>
                <a:ext uri="{FF2B5EF4-FFF2-40B4-BE49-F238E27FC236}">
                  <a16:creationId xmlns:a16="http://schemas.microsoft.com/office/drawing/2014/main" id="{64069FEA-5152-3521-6EAF-5D00D721B990}"/>
                </a:ext>
              </a:extLst>
            </p:cNvPr>
            <p:cNvSpPr txBox="1"/>
            <p:nvPr/>
          </p:nvSpPr>
          <p:spPr>
            <a:xfrm>
              <a:off x="9123027" y="2866238"/>
              <a:ext cx="2334935"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dirty="0">
                  <a:solidFill>
                    <a:schemeClr val="bg1"/>
                  </a:solidFill>
                  <a:latin typeface="Calibri"/>
                  <a:ea typeface="Calibri"/>
                  <a:cs typeface="Calibri"/>
                </a:rPr>
                <a:t>"As a graduate school applicant, I want to search for research by keywords and faculty advisors so I can find projects relevant to my interests." </a:t>
              </a:r>
              <a:endParaRPr lang="en-US" dirty="0">
                <a:solidFill>
                  <a:schemeClr val="bg1"/>
                </a:solidFill>
              </a:endParaRPr>
            </a:p>
          </p:txBody>
        </p:sp>
      </p:grpSp>
      <p:pic>
        <p:nvPicPr>
          <p:cNvPr id="3" name="Figure">
            <a:extLst>
              <a:ext uri="{FF2B5EF4-FFF2-40B4-BE49-F238E27FC236}">
                <a16:creationId xmlns:a16="http://schemas.microsoft.com/office/drawing/2014/main" id="{D18566B6-7945-6F38-A1D1-C08EFE5236E4}"/>
              </a:ext>
              <a:ext uri="{C183D7F6-B498-43B3-948B-1728B52AA6E4}">
                <adec:decorative xmlns:adec="http://schemas.microsoft.com/office/drawing/2017/decorative" val="1"/>
              </a:ext>
            </a:extLst>
          </p:cNvPr>
          <p:cNvPicPr>
            <a:picLocks noChangeAspect="1"/>
          </p:cNvPicPr>
          <p:nvPr/>
        </p:nvPicPr>
        <p:blipFill>
          <a:blip r:embed="rId9"/>
          <a:srcRect/>
          <a:stretch/>
        </p:blipFill>
        <p:spPr>
          <a:xfrm>
            <a:off x="3895366" y="5738045"/>
            <a:ext cx="4389120" cy="1371600"/>
          </a:xfrm>
          <a:prstGeom prst="rect">
            <a:avLst/>
          </a:prstGeom>
        </p:spPr>
      </p:pic>
    </p:spTree>
    <p:extLst>
      <p:ext uri="{BB962C8B-B14F-4D97-AF65-F5344CB8AC3E}">
        <p14:creationId xmlns:p14="http://schemas.microsoft.com/office/powerpoint/2010/main" val="294939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par>
                                <p:cTn id="16" presetID="10" presetClass="entr" presetSubtype="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par>
                                <p:cTn id="24" presetID="10" presetClass="entr" presetSubtype="0"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a:extLst>
            <a:ext uri="{FF2B5EF4-FFF2-40B4-BE49-F238E27FC236}">
              <a16:creationId xmlns:a16="http://schemas.microsoft.com/office/drawing/2014/main" id="{1756EB45-E7DA-2919-22AC-91E7A23ADEDF}"/>
            </a:ext>
          </a:extLst>
        </p:cNvPr>
        <p:cNvGrpSpPr/>
        <p:nvPr/>
      </p:nvGrpSpPr>
      <p:grpSpPr>
        <a:xfrm>
          <a:off x="0" y="0"/>
          <a:ext cx="0" cy="0"/>
          <a:chOff x="0" y="0"/>
          <a:chExt cx="0" cy="0"/>
        </a:xfrm>
      </p:grpSpPr>
      <p:sp>
        <p:nvSpPr>
          <p:cNvPr id="4" name="Artifact">
            <a:extLst>
              <a:ext uri="{FF2B5EF4-FFF2-40B4-BE49-F238E27FC236}">
                <a16:creationId xmlns:a16="http://schemas.microsoft.com/office/drawing/2014/main" id="{ADF6F845-AB43-FA97-AA22-12B39A3EABC4}"/>
              </a:ext>
              <a:ext uri="{C183D7F6-B498-43B3-948B-1728B52AA6E4}">
                <adec:decorative xmlns:adec="http://schemas.microsoft.com/office/drawing/2017/decorative" val="1"/>
              </a:ext>
            </a:extLst>
          </p:cNvPr>
          <p:cNvSpPr/>
          <p:nvPr/>
        </p:nvSpPr>
        <p:spPr>
          <a:xfrm>
            <a:off x="-12147" y="0"/>
            <a:ext cx="12204146" cy="1455821"/>
          </a:xfrm>
          <a:prstGeom prst="rect">
            <a:avLst/>
          </a:prstGeom>
          <a:gradFill flip="none" rotWithShape="1">
            <a:gsLst>
              <a:gs pos="10000">
                <a:srgbClr val="172140"/>
              </a:gs>
              <a:gs pos="100000">
                <a:srgbClr val="0066B3"/>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21" name="H1">
            <a:extLst>
              <a:ext uri="{FF2B5EF4-FFF2-40B4-BE49-F238E27FC236}">
                <a16:creationId xmlns:a16="http://schemas.microsoft.com/office/drawing/2014/main" id="{BFEFD0B3-07D4-7906-2935-3D038DB1103F}"/>
              </a:ext>
            </a:extLst>
          </p:cNvPr>
          <p:cNvSpPr>
            <a:spLocks noGrp="1"/>
          </p:cNvSpPr>
          <p:nvPr>
            <p:ph type="title"/>
          </p:nvPr>
        </p:nvSpPr>
        <p:spPr>
          <a:xfrm>
            <a:off x="832126" y="76317"/>
            <a:ext cx="10515600" cy="1325563"/>
          </a:xfrm>
        </p:spPr>
        <p:txBody>
          <a:bodyPr>
            <a:normAutofit/>
          </a:bodyPr>
          <a:lstStyle/>
          <a:p>
            <a:r>
              <a:rPr lang="en-US" b="1" dirty="0">
                <a:solidFill>
                  <a:srgbClr val="FAC01A"/>
                </a:solidFill>
                <a:latin typeface="Arial"/>
                <a:cs typeface="Arial"/>
              </a:rPr>
              <a:t>Core Functional Requirements</a:t>
            </a:r>
            <a:endParaRPr lang="en-US" dirty="0"/>
          </a:p>
        </p:txBody>
      </p:sp>
      <p:sp>
        <p:nvSpPr>
          <p:cNvPr id="20" name="Arrow: Right 19">
            <a:extLst>
              <a:ext uri="{FF2B5EF4-FFF2-40B4-BE49-F238E27FC236}">
                <a16:creationId xmlns:a16="http://schemas.microsoft.com/office/drawing/2014/main" id="{AF7EF91B-6B23-F810-A8F8-2FBA116FE647}"/>
              </a:ext>
            </a:extLst>
          </p:cNvPr>
          <p:cNvSpPr/>
          <p:nvPr/>
        </p:nvSpPr>
        <p:spPr>
          <a:xfrm>
            <a:off x="2817303" y="3600276"/>
            <a:ext cx="615194" cy="489356"/>
          </a:xfrm>
          <a:prstGeom prst="rightArrow">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Arrow: Right 53">
            <a:extLst>
              <a:ext uri="{FF2B5EF4-FFF2-40B4-BE49-F238E27FC236}">
                <a16:creationId xmlns:a16="http://schemas.microsoft.com/office/drawing/2014/main" id="{F2D1364E-6B7F-22FD-1A0E-BBD35935D5ED}"/>
              </a:ext>
            </a:extLst>
          </p:cNvPr>
          <p:cNvSpPr/>
          <p:nvPr/>
        </p:nvSpPr>
        <p:spPr>
          <a:xfrm>
            <a:off x="5690532" y="3600275"/>
            <a:ext cx="615194" cy="489356"/>
          </a:xfrm>
          <a:prstGeom prst="rightArrow">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Arrow: Right 54">
            <a:extLst>
              <a:ext uri="{FF2B5EF4-FFF2-40B4-BE49-F238E27FC236}">
                <a16:creationId xmlns:a16="http://schemas.microsoft.com/office/drawing/2014/main" id="{5C3C2382-BF4A-908B-114D-B129D2BC166B}"/>
              </a:ext>
            </a:extLst>
          </p:cNvPr>
          <p:cNvSpPr/>
          <p:nvPr/>
        </p:nvSpPr>
        <p:spPr>
          <a:xfrm>
            <a:off x="8521818" y="3600276"/>
            <a:ext cx="615194" cy="489356"/>
          </a:xfrm>
          <a:prstGeom prst="rightArrow">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C90FA58D-E8D0-69E7-7472-3DF0A268DFC4}"/>
              </a:ext>
            </a:extLst>
          </p:cNvPr>
          <p:cNvGrpSpPr/>
          <p:nvPr/>
        </p:nvGrpSpPr>
        <p:grpSpPr>
          <a:xfrm>
            <a:off x="6305062" y="1689759"/>
            <a:ext cx="2216349" cy="4165203"/>
            <a:chOff x="6305062" y="1689759"/>
            <a:chExt cx="2216349" cy="4392496"/>
          </a:xfrm>
        </p:grpSpPr>
        <p:grpSp>
          <p:nvGrpSpPr>
            <p:cNvPr id="39" name="Group 38">
              <a:extLst>
                <a:ext uri="{FF2B5EF4-FFF2-40B4-BE49-F238E27FC236}">
                  <a16:creationId xmlns:a16="http://schemas.microsoft.com/office/drawing/2014/main" id="{45DC42AC-B703-9B54-3B05-77145958BF41}"/>
                </a:ext>
              </a:extLst>
            </p:cNvPr>
            <p:cNvGrpSpPr/>
            <p:nvPr/>
          </p:nvGrpSpPr>
          <p:grpSpPr>
            <a:xfrm>
              <a:off x="6305062" y="1689759"/>
              <a:ext cx="2216349" cy="4392496"/>
              <a:chOff x="4389003" y="2507685"/>
              <a:chExt cx="3412352" cy="3357855"/>
            </a:xfrm>
          </p:grpSpPr>
          <p:sp>
            <p:nvSpPr>
              <p:cNvPr id="40" name="Artifact">
                <a:extLst>
                  <a:ext uri="{FF2B5EF4-FFF2-40B4-BE49-F238E27FC236}">
                    <a16:creationId xmlns:a16="http://schemas.microsoft.com/office/drawing/2014/main" id="{521C1ED5-1B5B-96EB-EF91-EB840D3315C2}"/>
                  </a:ext>
                  <a:ext uri="{C183D7F6-B498-43B3-948B-1728B52AA6E4}">
                    <adec:decorative xmlns:adec="http://schemas.microsoft.com/office/drawing/2017/decorative" val="1"/>
                  </a:ext>
                </a:extLst>
              </p:cNvPr>
              <p:cNvSpPr/>
              <p:nvPr/>
            </p:nvSpPr>
            <p:spPr>
              <a:xfrm rot="10800000">
                <a:off x="4390638" y="2629302"/>
                <a:ext cx="3410713" cy="3236238"/>
              </a:xfrm>
              <a:prstGeom prst="rect">
                <a:avLst/>
              </a:prstGeom>
              <a:solidFill>
                <a:schemeClr val="bg2"/>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41" name="Artifact">
                <a:extLst>
                  <a:ext uri="{FF2B5EF4-FFF2-40B4-BE49-F238E27FC236}">
                    <a16:creationId xmlns:a16="http://schemas.microsoft.com/office/drawing/2014/main" id="{F4163B98-2B6F-2710-8E06-30277BA31DC6}"/>
                  </a:ext>
                  <a:ext uri="{C183D7F6-B498-43B3-948B-1728B52AA6E4}">
                    <adec:decorative xmlns:adec="http://schemas.microsoft.com/office/drawing/2017/decorative" val="1"/>
                  </a:ext>
                </a:extLst>
              </p:cNvPr>
              <p:cNvSpPr/>
              <p:nvPr/>
            </p:nvSpPr>
            <p:spPr>
              <a:xfrm rot="10800000">
                <a:off x="4390642" y="2507685"/>
                <a:ext cx="3410713" cy="67230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42" name="H2">
                <a:extLst>
                  <a:ext uri="{FF2B5EF4-FFF2-40B4-BE49-F238E27FC236}">
                    <a16:creationId xmlns:a16="http://schemas.microsoft.com/office/drawing/2014/main" id="{CAC42ECF-9181-2D4D-E3A7-CDD5F9DCF8AD}"/>
                  </a:ext>
                </a:extLst>
              </p:cNvPr>
              <p:cNvSpPr txBox="1"/>
              <p:nvPr/>
            </p:nvSpPr>
            <p:spPr>
              <a:xfrm>
                <a:off x="4558056" y="2659170"/>
                <a:ext cx="2912975" cy="421539"/>
              </a:xfrm>
              <a:prstGeom prst="rect">
                <a:avLst/>
              </a:prstGeom>
              <a:noFill/>
            </p:spPr>
            <p:txBody>
              <a:bodyPr wrap="square" lIns="91440" tIns="45720" rIns="91440" bIns="45720" anchor="t">
                <a:spAutoFit/>
              </a:bodyPr>
              <a:lstStyle/>
              <a:p>
                <a:pPr algn="ctr"/>
                <a:r>
                  <a:rPr lang="en-US" sz="1600" b="1" dirty="0">
                    <a:solidFill>
                      <a:schemeClr val="bg1"/>
                    </a:solidFill>
                    <a:latin typeface="Arial"/>
                    <a:cs typeface="Arial"/>
                  </a:rPr>
                  <a:t>Role-Based Access Control </a:t>
                </a:r>
              </a:p>
            </p:txBody>
          </p:sp>
          <p:sp>
            <p:nvSpPr>
              <p:cNvPr id="43" name="List">
                <a:extLst>
                  <a:ext uri="{FF2B5EF4-FFF2-40B4-BE49-F238E27FC236}">
                    <a16:creationId xmlns:a16="http://schemas.microsoft.com/office/drawing/2014/main" id="{7998A2B3-937B-DFD7-3B4A-5FBBE34537F5}"/>
                  </a:ext>
                </a:extLst>
              </p:cNvPr>
              <p:cNvSpPr txBox="1"/>
              <p:nvPr/>
            </p:nvSpPr>
            <p:spPr>
              <a:xfrm>
                <a:off x="4389003" y="3335176"/>
                <a:ext cx="3397319" cy="1941065"/>
              </a:xfrm>
              <a:prstGeom prst="rect">
                <a:avLst/>
              </a:prstGeom>
              <a:noFill/>
            </p:spPr>
            <p:txBody>
              <a:bodyPr wrap="square" lIns="91440" tIns="45720" rIns="91440" bIns="45720" anchor="t">
                <a:spAutoFit/>
              </a:bodyPr>
              <a:lstStyle/>
              <a:p>
                <a:pPr>
                  <a:lnSpc>
                    <a:spcPct val="90000"/>
                  </a:lnSpc>
                </a:pPr>
                <a:r>
                  <a:rPr lang="en-US" b="1" dirty="0">
                    <a:solidFill>
                      <a:schemeClr val="accent4"/>
                    </a:solidFill>
                    <a:latin typeface="Calibri"/>
                    <a:ea typeface="Calibri"/>
                    <a:cs typeface="Arial"/>
                  </a:rPr>
                  <a:t>Faculty: submission privileges</a:t>
                </a:r>
                <a:br>
                  <a:rPr lang="en-US" b="1" dirty="0">
                    <a:latin typeface="Calibri"/>
                    <a:ea typeface="Calibri"/>
                    <a:cs typeface="Arial"/>
                  </a:rPr>
                </a:br>
                <a:endParaRPr lang="en-US" b="1" dirty="0">
                  <a:solidFill>
                    <a:schemeClr val="accent4"/>
                  </a:solidFill>
                  <a:latin typeface="Calibri"/>
                  <a:ea typeface="Calibri"/>
                  <a:cs typeface="Calibri" panose="020F0502020204030204"/>
                </a:endParaRPr>
              </a:p>
              <a:p>
                <a:pPr>
                  <a:lnSpc>
                    <a:spcPct val="90000"/>
                  </a:lnSpc>
                  <a:spcBef>
                    <a:spcPts val="600"/>
                  </a:spcBef>
                </a:pPr>
                <a:r>
                  <a:rPr lang="en-US" b="1" dirty="0">
                    <a:solidFill>
                      <a:schemeClr val="accent4"/>
                    </a:solidFill>
                    <a:latin typeface="Calibri"/>
                    <a:ea typeface="Calibri"/>
                    <a:cs typeface="Arial"/>
                  </a:rPr>
                  <a:t>Admins: approval authority</a:t>
                </a:r>
                <a:br>
                  <a:rPr lang="en-US" b="1" dirty="0">
                    <a:latin typeface="Calibri"/>
                    <a:ea typeface="Calibri"/>
                    <a:cs typeface="Arial"/>
                  </a:rPr>
                </a:br>
                <a:endParaRPr lang="en-US" b="1" dirty="0">
                  <a:solidFill>
                    <a:schemeClr val="accent4"/>
                  </a:solidFill>
                  <a:latin typeface="Calibri"/>
                  <a:ea typeface="Calibri"/>
                  <a:cs typeface="Calibri"/>
                </a:endParaRPr>
              </a:p>
              <a:p>
                <a:pPr>
                  <a:lnSpc>
                    <a:spcPct val="90000"/>
                  </a:lnSpc>
                  <a:spcBef>
                    <a:spcPts val="600"/>
                  </a:spcBef>
                </a:pPr>
                <a:r>
                  <a:rPr lang="en-US" b="1" dirty="0">
                    <a:solidFill>
                      <a:schemeClr val="accent4"/>
                    </a:solidFill>
                    <a:latin typeface="Calibri"/>
                    <a:ea typeface="Calibri"/>
                    <a:cs typeface="Arial"/>
                  </a:rPr>
                  <a:t>Visitors: browsing access</a:t>
                </a:r>
                <a:endParaRPr lang="en-US" b="1" dirty="0">
                  <a:solidFill>
                    <a:schemeClr val="accent4"/>
                  </a:solidFill>
                  <a:latin typeface="Calibri"/>
                  <a:ea typeface="Calibri"/>
                  <a:cs typeface="Calibri"/>
                </a:endParaRPr>
              </a:p>
              <a:p>
                <a:pPr marL="285750" indent="-285750">
                  <a:lnSpc>
                    <a:spcPct val="90000"/>
                  </a:lnSpc>
                  <a:spcBef>
                    <a:spcPts val="600"/>
                  </a:spcBef>
                  <a:buFont typeface="Arial" panose="020B0604020202020204" pitchFamily="34" charset="0"/>
                  <a:buChar char="•"/>
                </a:pPr>
                <a:endParaRPr lang="en-US" sz="1600" b="1" dirty="0">
                  <a:solidFill>
                    <a:srgbClr val="002455"/>
                  </a:solidFill>
                  <a:latin typeface="Calibri"/>
                  <a:ea typeface="Calibri"/>
                  <a:cs typeface="Arial"/>
                </a:endParaRPr>
              </a:p>
            </p:txBody>
          </p:sp>
        </p:grpSp>
        <p:pic>
          <p:nvPicPr>
            <p:cNvPr id="56" name="Graphic 55" descr="Shield Tick with solid fill">
              <a:extLst>
                <a:ext uri="{FF2B5EF4-FFF2-40B4-BE49-F238E27FC236}">
                  <a16:creationId xmlns:a16="http://schemas.microsoft.com/office/drawing/2014/main" id="{BB79EC90-1523-A753-D79D-EABACC71FCC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043956" y="5306735"/>
              <a:ext cx="760602" cy="753612"/>
            </a:xfrm>
            <a:prstGeom prst="rect">
              <a:avLst/>
            </a:prstGeom>
          </p:spPr>
        </p:pic>
      </p:grpSp>
      <p:grpSp>
        <p:nvGrpSpPr>
          <p:cNvPr id="63" name="Group 62">
            <a:extLst>
              <a:ext uri="{FF2B5EF4-FFF2-40B4-BE49-F238E27FC236}">
                <a16:creationId xmlns:a16="http://schemas.microsoft.com/office/drawing/2014/main" id="{A3D8E808-7A88-5A1A-4D04-818F891E3B48}"/>
              </a:ext>
            </a:extLst>
          </p:cNvPr>
          <p:cNvGrpSpPr/>
          <p:nvPr/>
        </p:nvGrpSpPr>
        <p:grpSpPr>
          <a:xfrm>
            <a:off x="9137408" y="1675778"/>
            <a:ext cx="2425012" cy="4185091"/>
            <a:chOff x="9137408" y="1682770"/>
            <a:chExt cx="2425012" cy="4392496"/>
          </a:xfrm>
        </p:grpSpPr>
        <p:grpSp>
          <p:nvGrpSpPr>
            <p:cNvPr id="44" name="Group 43">
              <a:extLst>
                <a:ext uri="{FF2B5EF4-FFF2-40B4-BE49-F238E27FC236}">
                  <a16:creationId xmlns:a16="http://schemas.microsoft.com/office/drawing/2014/main" id="{CC21C28B-0814-7833-7409-35291F7F298C}"/>
                </a:ext>
              </a:extLst>
            </p:cNvPr>
            <p:cNvGrpSpPr/>
            <p:nvPr/>
          </p:nvGrpSpPr>
          <p:grpSpPr>
            <a:xfrm>
              <a:off x="9137408" y="1682770"/>
              <a:ext cx="2425012" cy="4392496"/>
              <a:chOff x="4390638" y="2507685"/>
              <a:chExt cx="3410717" cy="3357855"/>
            </a:xfrm>
          </p:grpSpPr>
          <p:sp>
            <p:nvSpPr>
              <p:cNvPr id="45" name="Artifact">
                <a:extLst>
                  <a:ext uri="{FF2B5EF4-FFF2-40B4-BE49-F238E27FC236}">
                    <a16:creationId xmlns:a16="http://schemas.microsoft.com/office/drawing/2014/main" id="{DED45B77-0E95-1815-7B8B-CD50D68CF11E}"/>
                  </a:ext>
                  <a:ext uri="{C183D7F6-B498-43B3-948B-1728B52AA6E4}">
                    <adec:decorative xmlns:adec="http://schemas.microsoft.com/office/drawing/2017/decorative" val="1"/>
                  </a:ext>
                </a:extLst>
              </p:cNvPr>
              <p:cNvSpPr/>
              <p:nvPr/>
            </p:nvSpPr>
            <p:spPr>
              <a:xfrm rot="10800000">
                <a:off x="4390638" y="2629302"/>
                <a:ext cx="3410713" cy="3236238"/>
              </a:xfrm>
              <a:prstGeom prst="rect">
                <a:avLst/>
              </a:prstGeom>
              <a:solidFill>
                <a:schemeClr val="bg2"/>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46" name="Artifact">
                <a:extLst>
                  <a:ext uri="{FF2B5EF4-FFF2-40B4-BE49-F238E27FC236}">
                    <a16:creationId xmlns:a16="http://schemas.microsoft.com/office/drawing/2014/main" id="{54DBF5EA-2350-34F1-7F33-492AFD50CA33}"/>
                  </a:ext>
                  <a:ext uri="{C183D7F6-B498-43B3-948B-1728B52AA6E4}">
                    <adec:decorative xmlns:adec="http://schemas.microsoft.com/office/drawing/2017/decorative" val="1"/>
                  </a:ext>
                </a:extLst>
              </p:cNvPr>
              <p:cNvSpPr/>
              <p:nvPr/>
            </p:nvSpPr>
            <p:spPr>
              <a:xfrm rot="10800000">
                <a:off x="4390642" y="2507685"/>
                <a:ext cx="3410713" cy="672303"/>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47" name="H2">
                <a:extLst>
                  <a:ext uri="{FF2B5EF4-FFF2-40B4-BE49-F238E27FC236}">
                    <a16:creationId xmlns:a16="http://schemas.microsoft.com/office/drawing/2014/main" id="{1A8C3BE5-8D5E-9B69-1988-55A907066293}"/>
                  </a:ext>
                </a:extLst>
              </p:cNvPr>
              <p:cNvSpPr txBox="1"/>
              <p:nvPr/>
            </p:nvSpPr>
            <p:spPr>
              <a:xfrm>
                <a:off x="4558056" y="2659170"/>
                <a:ext cx="2912976" cy="421539"/>
              </a:xfrm>
              <a:prstGeom prst="rect">
                <a:avLst/>
              </a:prstGeom>
              <a:noFill/>
            </p:spPr>
            <p:txBody>
              <a:bodyPr wrap="square" lIns="91440" tIns="45720" rIns="91440" bIns="45720" anchor="t">
                <a:spAutoFit/>
              </a:bodyPr>
              <a:lstStyle/>
              <a:p>
                <a:pPr algn="ctr"/>
                <a:r>
                  <a:rPr lang="en-US" sz="1600" b="1" dirty="0">
                    <a:solidFill>
                      <a:schemeClr val="bg1"/>
                    </a:solidFill>
                    <a:latin typeface="Arial"/>
                    <a:cs typeface="Arial"/>
                  </a:rPr>
                  <a:t>Advanced Search &amp; Filtering </a:t>
                </a:r>
                <a:endParaRPr lang="en-US" sz="1600" b="1">
                  <a:solidFill>
                    <a:schemeClr val="bg1"/>
                  </a:solidFill>
                  <a:latin typeface="Arial"/>
                  <a:ea typeface="Calibri"/>
                  <a:cs typeface="Calibri"/>
                </a:endParaRPr>
              </a:p>
            </p:txBody>
          </p:sp>
          <p:sp>
            <p:nvSpPr>
              <p:cNvPr id="48" name="List">
                <a:extLst>
                  <a:ext uri="{FF2B5EF4-FFF2-40B4-BE49-F238E27FC236}">
                    <a16:creationId xmlns:a16="http://schemas.microsoft.com/office/drawing/2014/main" id="{EF1BA731-9B1B-B66E-0F71-70F58E89E755}"/>
                  </a:ext>
                </a:extLst>
              </p:cNvPr>
              <p:cNvSpPr txBox="1"/>
              <p:nvPr/>
            </p:nvSpPr>
            <p:spPr>
              <a:xfrm>
                <a:off x="4643071" y="3399306"/>
                <a:ext cx="2912976" cy="1522265"/>
              </a:xfrm>
              <a:prstGeom prst="rect">
                <a:avLst/>
              </a:prstGeom>
              <a:noFill/>
            </p:spPr>
            <p:txBody>
              <a:bodyPr wrap="square" lIns="91440" tIns="45720" rIns="91440" bIns="45720" anchor="t">
                <a:spAutoFit/>
              </a:bodyPr>
              <a:lstStyle/>
              <a:p>
                <a:pPr>
                  <a:lnSpc>
                    <a:spcPct val="90000"/>
                  </a:lnSpc>
                </a:pPr>
                <a:r>
                  <a:rPr lang="en-US" b="1" dirty="0">
                    <a:solidFill>
                      <a:schemeClr val="accent6"/>
                    </a:solidFill>
                    <a:latin typeface="Calibri"/>
                    <a:ea typeface="Calibri"/>
                    <a:cs typeface="Arial"/>
                  </a:rPr>
                  <a:t>Filter by keyword, category, advisor</a:t>
                </a:r>
                <a:br>
                  <a:rPr lang="en-US" b="1" dirty="0">
                    <a:latin typeface="Calibri"/>
                    <a:ea typeface="Calibri"/>
                    <a:cs typeface="Arial"/>
                  </a:rPr>
                </a:br>
                <a:endParaRPr lang="en-US" b="1">
                  <a:solidFill>
                    <a:schemeClr val="accent6"/>
                  </a:solidFill>
                  <a:latin typeface="Calibri"/>
                  <a:ea typeface="Calibri"/>
                  <a:cs typeface="Calibri" panose="020F0502020204030204"/>
                </a:endParaRPr>
              </a:p>
              <a:p>
                <a:pPr>
                  <a:lnSpc>
                    <a:spcPct val="90000"/>
                  </a:lnSpc>
                  <a:spcBef>
                    <a:spcPts val="600"/>
                  </a:spcBef>
                </a:pPr>
                <a:r>
                  <a:rPr lang="en-US" b="1" dirty="0">
                    <a:solidFill>
                      <a:schemeClr val="accent6"/>
                    </a:solidFill>
                    <a:latin typeface="Calibri"/>
                    <a:ea typeface="Calibri"/>
                    <a:cs typeface="Arial"/>
                  </a:rPr>
                  <a:t>Find specific research content quickly</a:t>
                </a:r>
                <a:endParaRPr lang="en-US" b="1">
                  <a:solidFill>
                    <a:schemeClr val="accent6"/>
                  </a:solidFill>
                  <a:latin typeface="Calibri"/>
                  <a:ea typeface="Calibri"/>
                  <a:cs typeface="Calibri"/>
                </a:endParaRPr>
              </a:p>
              <a:p>
                <a:pPr marL="285750" indent="-285750">
                  <a:lnSpc>
                    <a:spcPct val="90000"/>
                  </a:lnSpc>
                  <a:spcBef>
                    <a:spcPts val="600"/>
                  </a:spcBef>
                  <a:buFont typeface="Arial" panose="020B0604020202020204" pitchFamily="34" charset="0"/>
                  <a:buChar char="•"/>
                </a:pPr>
                <a:endParaRPr lang="en-US" dirty="0">
                  <a:solidFill>
                    <a:srgbClr val="002455"/>
                  </a:solidFill>
                  <a:latin typeface="Arial"/>
                  <a:ea typeface="+mj-ea"/>
                  <a:cs typeface="Arial"/>
                </a:endParaRPr>
              </a:p>
            </p:txBody>
          </p:sp>
        </p:grpSp>
        <p:pic>
          <p:nvPicPr>
            <p:cNvPr id="57" name="Graphic 56" descr="Magnifying glass with solid fill">
              <a:extLst>
                <a:ext uri="{FF2B5EF4-FFF2-40B4-BE49-F238E27FC236}">
                  <a16:creationId xmlns:a16="http://schemas.microsoft.com/office/drawing/2014/main" id="{E90F860E-1056-CEE6-9B7F-A7E67110126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973112" y="5271782"/>
              <a:ext cx="760602" cy="788567"/>
            </a:xfrm>
            <a:prstGeom prst="rect">
              <a:avLst/>
            </a:prstGeom>
          </p:spPr>
        </p:pic>
      </p:grpSp>
      <p:grpSp>
        <p:nvGrpSpPr>
          <p:cNvPr id="61" name="Group 60">
            <a:extLst>
              <a:ext uri="{FF2B5EF4-FFF2-40B4-BE49-F238E27FC236}">
                <a16:creationId xmlns:a16="http://schemas.microsoft.com/office/drawing/2014/main" id="{A683E62F-63C9-99DC-157D-64BFF1AC019B}"/>
              </a:ext>
            </a:extLst>
          </p:cNvPr>
          <p:cNvGrpSpPr/>
          <p:nvPr/>
        </p:nvGrpSpPr>
        <p:grpSpPr>
          <a:xfrm>
            <a:off x="3432894" y="1689760"/>
            <a:ext cx="2257232" cy="4170945"/>
            <a:chOff x="3432894" y="1689760"/>
            <a:chExt cx="2257232" cy="4398551"/>
          </a:xfrm>
        </p:grpSpPr>
        <p:grpSp>
          <p:nvGrpSpPr>
            <p:cNvPr id="34" name="Group 33">
              <a:extLst>
                <a:ext uri="{FF2B5EF4-FFF2-40B4-BE49-F238E27FC236}">
                  <a16:creationId xmlns:a16="http://schemas.microsoft.com/office/drawing/2014/main" id="{FB633D61-18CD-22A9-E441-C97A60AE51BF}"/>
                </a:ext>
              </a:extLst>
            </p:cNvPr>
            <p:cNvGrpSpPr/>
            <p:nvPr/>
          </p:nvGrpSpPr>
          <p:grpSpPr>
            <a:xfrm>
              <a:off x="3432894" y="1689760"/>
              <a:ext cx="2257232" cy="4392496"/>
              <a:chOff x="4390638" y="2507685"/>
              <a:chExt cx="3410717" cy="3357855"/>
            </a:xfrm>
          </p:grpSpPr>
          <p:sp>
            <p:nvSpPr>
              <p:cNvPr id="35" name="Artifact">
                <a:extLst>
                  <a:ext uri="{FF2B5EF4-FFF2-40B4-BE49-F238E27FC236}">
                    <a16:creationId xmlns:a16="http://schemas.microsoft.com/office/drawing/2014/main" id="{5076A30B-D725-7E90-8EB9-8557D2285EEC}"/>
                  </a:ext>
                  <a:ext uri="{C183D7F6-B498-43B3-948B-1728B52AA6E4}">
                    <adec:decorative xmlns:adec="http://schemas.microsoft.com/office/drawing/2017/decorative" val="1"/>
                  </a:ext>
                </a:extLst>
              </p:cNvPr>
              <p:cNvSpPr/>
              <p:nvPr/>
            </p:nvSpPr>
            <p:spPr>
              <a:xfrm rot="10800000">
                <a:off x="4390638" y="2629302"/>
                <a:ext cx="3410713" cy="3236238"/>
              </a:xfrm>
              <a:prstGeom prst="rect">
                <a:avLst/>
              </a:prstGeom>
              <a:solidFill>
                <a:schemeClr val="bg2"/>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36" name="Artifact">
                <a:extLst>
                  <a:ext uri="{FF2B5EF4-FFF2-40B4-BE49-F238E27FC236}">
                    <a16:creationId xmlns:a16="http://schemas.microsoft.com/office/drawing/2014/main" id="{CE8C772F-F1CC-7E4C-3261-7689E50006A9}"/>
                  </a:ext>
                  <a:ext uri="{C183D7F6-B498-43B3-948B-1728B52AA6E4}">
                    <adec:decorative xmlns:adec="http://schemas.microsoft.com/office/drawing/2017/decorative" val="1"/>
                  </a:ext>
                </a:extLst>
              </p:cNvPr>
              <p:cNvSpPr/>
              <p:nvPr/>
            </p:nvSpPr>
            <p:spPr>
              <a:xfrm rot="10800000">
                <a:off x="4390642" y="2507685"/>
                <a:ext cx="3410713" cy="672303"/>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37" name="H2">
                <a:extLst>
                  <a:ext uri="{FF2B5EF4-FFF2-40B4-BE49-F238E27FC236}">
                    <a16:creationId xmlns:a16="http://schemas.microsoft.com/office/drawing/2014/main" id="{A5933D07-30BC-C084-8460-5BC986DC756A}"/>
                  </a:ext>
                </a:extLst>
              </p:cNvPr>
              <p:cNvSpPr txBox="1"/>
              <p:nvPr/>
            </p:nvSpPr>
            <p:spPr>
              <a:xfrm>
                <a:off x="4558056" y="2659170"/>
                <a:ext cx="2912976" cy="421539"/>
              </a:xfrm>
              <a:prstGeom prst="rect">
                <a:avLst/>
              </a:prstGeom>
              <a:solidFill>
                <a:schemeClr val="accent5"/>
              </a:solidFill>
            </p:spPr>
            <p:txBody>
              <a:bodyPr wrap="square" lIns="91440" tIns="45720" rIns="91440" bIns="45720" anchor="t">
                <a:spAutoFit/>
              </a:bodyPr>
              <a:lstStyle/>
              <a:p>
                <a:pPr algn="ctr"/>
                <a:r>
                  <a:rPr lang="en-US" sz="1600" b="1" dirty="0">
                    <a:solidFill>
                      <a:schemeClr val="bg1"/>
                    </a:solidFill>
                    <a:latin typeface="Arial"/>
                    <a:cs typeface="Arial"/>
                  </a:rPr>
                  <a:t>Admin Approval Workflow </a:t>
                </a:r>
              </a:p>
            </p:txBody>
          </p:sp>
          <p:sp>
            <p:nvSpPr>
              <p:cNvPr id="38" name="List">
                <a:extLst>
                  <a:ext uri="{FF2B5EF4-FFF2-40B4-BE49-F238E27FC236}">
                    <a16:creationId xmlns:a16="http://schemas.microsoft.com/office/drawing/2014/main" id="{0634FF49-0F45-E276-1EF4-D1A4C2B551DA}"/>
                  </a:ext>
                </a:extLst>
              </p:cNvPr>
              <p:cNvSpPr txBox="1"/>
              <p:nvPr/>
            </p:nvSpPr>
            <p:spPr>
              <a:xfrm>
                <a:off x="4395002" y="3345864"/>
                <a:ext cx="3398884" cy="1331688"/>
              </a:xfrm>
              <a:prstGeom prst="rect">
                <a:avLst/>
              </a:prstGeom>
              <a:noFill/>
            </p:spPr>
            <p:txBody>
              <a:bodyPr wrap="square" lIns="91440" tIns="45720" rIns="91440" bIns="45720" anchor="t">
                <a:spAutoFit/>
              </a:bodyPr>
              <a:lstStyle/>
              <a:p>
                <a:pPr>
                  <a:lnSpc>
                    <a:spcPct val="90000"/>
                  </a:lnSpc>
                </a:pPr>
                <a:r>
                  <a:rPr lang="en-US" b="1" dirty="0">
                    <a:solidFill>
                      <a:schemeClr val="accent5"/>
                    </a:solidFill>
                    <a:latin typeface="Calibri"/>
                    <a:ea typeface="Calibri"/>
                    <a:cs typeface="Arial"/>
                  </a:rPr>
                  <a:t>Review submissions</a:t>
                </a:r>
                <a:br>
                  <a:rPr lang="en-US" b="1" dirty="0">
                    <a:latin typeface="Calibri"/>
                    <a:ea typeface="Calibri"/>
                    <a:cs typeface="Arial"/>
                  </a:rPr>
                </a:br>
                <a:br>
                  <a:rPr lang="en-US" b="1" dirty="0">
                    <a:latin typeface="Calibri"/>
                    <a:ea typeface="Calibri"/>
                    <a:cs typeface="Arial"/>
                  </a:rPr>
                </a:br>
                <a:endParaRPr lang="en-US" b="1" dirty="0">
                  <a:solidFill>
                    <a:schemeClr val="accent5"/>
                  </a:solidFill>
                  <a:latin typeface="Calibri"/>
                  <a:ea typeface="Calibri"/>
                  <a:cs typeface="Calibri" panose="020F0502020204030204"/>
                </a:endParaRPr>
              </a:p>
              <a:p>
                <a:pPr>
                  <a:lnSpc>
                    <a:spcPct val="90000"/>
                  </a:lnSpc>
                  <a:spcBef>
                    <a:spcPts val="600"/>
                  </a:spcBef>
                </a:pPr>
                <a:r>
                  <a:rPr lang="en-US" b="1" dirty="0">
                    <a:solidFill>
                      <a:schemeClr val="accent5"/>
                    </a:solidFill>
                    <a:latin typeface="Calibri"/>
                    <a:ea typeface="Calibri"/>
                    <a:cs typeface="Arial"/>
                  </a:rPr>
                  <a:t>Approve, reject, or request revisions</a:t>
                </a:r>
                <a:endParaRPr lang="en-US" b="1" dirty="0">
                  <a:solidFill>
                    <a:schemeClr val="accent5"/>
                  </a:solidFill>
                  <a:latin typeface="Calibri"/>
                  <a:ea typeface="Calibri"/>
                  <a:cs typeface="Calibri"/>
                </a:endParaRPr>
              </a:p>
              <a:p>
                <a:pPr marL="285750" indent="-285750">
                  <a:lnSpc>
                    <a:spcPct val="90000"/>
                  </a:lnSpc>
                  <a:spcBef>
                    <a:spcPts val="600"/>
                  </a:spcBef>
                  <a:buFont typeface="Arial" panose="020B0604020202020204" pitchFamily="34" charset="0"/>
                  <a:buChar char="•"/>
                </a:pPr>
                <a:endParaRPr lang="en-US" dirty="0">
                  <a:solidFill>
                    <a:srgbClr val="002455"/>
                  </a:solidFill>
                  <a:latin typeface="Arial"/>
                  <a:ea typeface="+mj-ea"/>
                  <a:cs typeface="Arial"/>
                </a:endParaRPr>
              </a:p>
            </p:txBody>
          </p:sp>
        </p:grpSp>
        <p:pic>
          <p:nvPicPr>
            <p:cNvPr id="58" name="Graphic 57" descr="Workflow with solid fill">
              <a:extLst>
                <a:ext uri="{FF2B5EF4-FFF2-40B4-BE49-F238E27FC236}">
                  <a16:creationId xmlns:a16="http://schemas.microsoft.com/office/drawing/2014/main" id="{42C447C6-C7CC-FBF0-4D84-A6572777182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177717" y="5306735"/>
              <a:ext cx="774584" cy="781576"/>
            </a:xfrm>
            <a:prstGeom prst="rect">
              <a:avLst/>
            </a:prstGeom>
          </p:spPr>
        </p:pic>
      </p:grpSp>
      <p:grpSp>
        <p:nvGrpSpPr>
          <p:cNvPr id="60" name="Group 59">
            <a:extLst>
              <a:ext uri="{FF2B5EF4-FFF2-40B4-BE49-F238E27FC236}">
                <a16:creationId xmlns:a16="http://schemas.microsoft.com/office/drawing/2014/main" id="{EE041958-EC5C-A37C-3496-5D643B3CB5FF}"/>
              </a:ext>
            </a:extLst>
          </p:cNvPr>
          <p:cNvGrpSpPr/>
          <p:nvPr/>
        </p:nvGrpSpPr>
        <p:grpSpPr>
          <a:xfrm>
            <a:off x="559666" y="1668788"/>
            <a:ext cx="2257232" cy="4190832"/>
            <a:chOff x="559666" y="1668787"/>
            <a:chExt cx="2257232" cy="4419523"/>
          </a:xfrm>
        </p:grpSpPr>
        <p:grpSp>
          <p:nvGrpSpPr>
            <p:cNvPr id="19" name="Group 18">
              <a:extLst>
                <a:ext uri="{FF2B5EF4-FFF2-40B4-BE49-F238E27FC236}">
                  <a16:creationId xmlns:a16="http://schemas.microsoft.com/office/drawing/2014/main" id="{957BB2BB-FAEA-AC3A-164F-2FF5C1EABEE9}"/>
                </a:ext>
              </a:extLst>
            </p:cNvPr>
            <p:cNvGrpSpPr/>
            <p:nvPr/>
          </p:nvGrpSpPr>
          <p:grpSpPr>
            <a:xfrm>
              <a:off x="559666" y="1668787"/>
              <a:ext cx="2257232" cy="4392496"/>
              <a:chOff x="4390638" y="2507685"/>
              <a:chExt cx="3410717" cy="3357855"/>
            </a:xfrm>
          </p:grpSpPr>
          <p:sp>
            <p:nvSpPr>
              <p:cNvPr id="6" name="Artifact">
                <a:extLst>
                  <a:ext uri="{FF2B5EF4-FFF2-40B4-BE49-F238E27FC236}">
                    <a16:creationId xmlns:a16="http://schemas.microsoft.com/office/drawing/2014/main" id="{7C6CB541-B76A-74D1-BC7C-E8E80AD106EA}"/>
                  </a:ext>
                  <a:ext uri="{C183D7F6-B498-43B3-948B-1728B52AA6E4}">
                    <adec:decorative xmlns:adec="http://schemas.microsoft.com/office/drawing/2017/decorative" val="1"/>
                  </a:ext>
                </a:extLst>
              </p:cNvPr>
              <p:cNvSpPr/>
              <p:nvPr/>
            </p:nvSpPr>
            <p:spPr>
              <a:xfrm rot="10800000">
                <a:off x="4390638" y="2629302"/>
                <a:ext cx="3410713" cy="3236238"/>
              </a:xfrm>
              <a:prstGeom prst="rect">
                <a:avLst/>
              </a:prstGeom>
              <a:solidFill>
                <a:schemeClr val="bg2"/>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9" name="Artifact">
                <a:extLst>
                  <a:ext uri="{FF2B5EF4-FFF2-40B4-BE49-F238E27FC236}">
                    <a16:creationId xmlns:a16="http://schemas.microsoft.com/office/drawing/2014/main" id="{9FA43DDF-0A5B-9CDC-0A59-D20750152CDC}"/>
                  </a:ext>
                  <a:ext uri="{C183D7F6-B498-43B3-948B-1728B52AA6E4}">
                    <adec:decorative xmlns:adec="http://schemas.microsoft.com/office/drawing/2017/decorative" val="1"/>
                  </a:ext>
                </a:extLst>
              </p:cNvPr>
              <p:cNvSpPr/>
              <p:nvPr/>
            </p:nvSpPr>
            <p:spPr>
              <a:xfrm rot="10800000">
                <a:off x="4390642" y="2507685"/>
                <a:ext cx="3410713" cy="67230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3" name="H2">
                <a:extLst>
                  <a:ext uri="{FF2B5EF4-FFF2-40B4-BE49-F238E27FC236}">
                    <a16:creationId xmlns:a16="http://schemas.microsoft.com/office/drawing/2014/main" id="{DAB8A1E6-7ADA-4134-EFC1-EF48D1FC0439}"/>
                  </a:ext>
                </a:extLst>
              </p:cNvPr>
              <p:cNvSpPr txBox="1"/>
              <p:nvPr/>
            </p:nvSpPr>
            <p:spPr>
              <a:xfrm>
                <a:off x="4558056" y="2659170"/>
                <a:ext cx="2912976" cy="421539"/>
              </a:xfrm>
              <a:prstGeom prst="rect">
                <a:avLst/>
              </a:prstGeom>
              <a:solidFill>
                <a:schemeClr val="accent1"/>
              </a:solidFill>
            </p:spPr>
            <p:txBody>
              <a:bodyPr wrap="square" lIns="91440" tIns="45720" rIns="91440" bIns="45720" anchor="t">
                <a:spAutoFit/>
              </a:bodyPr>
              <a:lstStyle/>
              <a:p>
                <a:pPr algn="ctr"/>
                <a:r>
                  <a:rPr lang="en-US" sz="1600" b="1" dirty="0">
                    <a:solidFill>
                      <a:schemeClr val="bg1"/>
                    </a:solidFill>
                    <a:latin typeface="Arial"/>
                    <a:cs typeface="Arial"/>
                  </a:rPr>
                  <a:t>Faculty Research Submission </a:t>
                </a:r>
                <a:endParaRPr lang="en-US" sz="1600">
                  <a:solidFill>
                    <a:schemeClr val="bg1"/>
                  </a:solidFill>
                  <a:latin typeface="Arial"/>
                  <a:ea typeface="Calibri"/>
                  <a:cs typeface="Calibri"/>
                </a:endParaRPr>
              </a:p>
            </p:txBody>
          </p:sp>
          <p:sp>
            <p:nvSpPr>
              <p:cNvPr id="8" name="List">
                <a:extLst>
                  <a:ext uri="{FF2B5EF4-FFF2-40B4-BE49-F238E27FC236}">
                    <a16:creationId xmlns:a16="http://schemas.microsoft.com/office/drawing/2014/main" id="{E7F15846-440E-8D26-A258-BAE81AC223E9}"/>
                  </a:ext>
                </a:extLst>
              </p:cNvPr>
              <p:cNvSpPr txBox="1"/>
              <p:nvPr/>
            </p:nvSpPr>
            <p:spPr>
              <a:xfrm>
                <a:off x="4426691" y="3361897"/>
                <a:ext cx="3335505" cy="1331688"/>
              </a:xfrm>
              <a:prstGeom prst="rect">
                <a:avLst/>
              </a:prstGeom>
              <a:noFill/>
            </p:spPr>
            <p:txBody>
              <a:bodyPr wrap="square" lIns="91440" tIns="45720" rIns="91440" bIns="45720" anchor="t">
                <a:spAutoFit/>
              </a:bodyPr>
              <a:lstStyle/>
              <a:p>
                <a:pPr>
                  <a:lnSpc>
                    <a:spcPct val="90000"/>
                  </a:lnSpc>
                </a:pPr>
                <a:r>
                  <a:rPr lang="en-US" b="1" dirty="0">
                    <a:solidFill>
                      <a:schemeClr val="accent1"/>
                    </a:solidFill>
                    <a:latin typeface="Calibri"/>
                    <a:ea typeface="Calibri"/>
                    <a:cs typeface="Arial"/>
                  </a:rPr>
                  <a:t>Submit metadata &amp; multiple file types</a:t>
                </a:r>
                <a:br>
                  <a:rPr lang="en-US" b="1" dirty="0">
                    <a:latin typeface="Calibri"/>
                    <a:ea typeface="Calibri"/>
                    <a:cs typeface="Arial"/>
                  </a:rPr>
                </a:br>
                <a:endParaRPr lang="en-US" b="1">
                  <a:solidFill>
                    <a:schemeClr val="accent1"/>
                  </a:solidFill>
                  <a:latin typeface="Calibri"/>
                  <a:ea typeface="Calibri"/>
                  <a:cs typeface="Calibri" panose="020F0502020204030204"/>
                </a:endParaRPr>
              </a:p>
              <a:p>
                <a:pPr>
                  <a:lnSpc>
                    <a:spcPct val="90000"/>
                  </a:lnSpc>
                  <a:spcBef>
                    <a:spcPts val="600"/>
                  </a:spcBef>
                </a:pPr>
                <a:r>
                  <a:rPr lang="en-US" b="1" dirty="0">
                    <a:solidFill>
                      <a:schemeClr val="accent1"/>
                    </a:solidFill>
                    <a:latin typeface="Calibri"/>
                    <a:ea typeface="Calibri"/>
                    <a:cs typeface="Arial"/>
                  </a:rPr>
                  <a:t>Associate with student authors</a:t>
                </a:r>
                <a:endParaRPr lang="en-US" b="1" dirty="0">
                  <a:solidFill>
                    <a:schemeClr val="accent1"/>
                  </a:solidFill>
                  <a:latin typeface="Calibri"/>
                  <a:ea typeface="Calibri"/>
                  <a:cs typeface="Calibri"/>
                </a:endParaRPr>
              </a:p>
              <a:p>
                <a:pPr marL="285750" indent="-285750">
                  <a:lnSpc>
                    <a:spcPct val="90000"/>
                  </a:lnSpc>
                  <a:spcBef>
                    <a:spcPts val="600"/>
                  </a:spcBef>
                  <a:buFont typeface="Arial" panose="020B0604020202020204" pitchFamily="34" charset="0"/>
                  <a:buChar char="•"/>
                </a:pPr>
                <a:endParaRPr lang="en-US" dirty="0">
                  <a:solidFill>
                    <a:srgbClr val="002455"/>
                  </a:solidFill>
                  <a:latin typeface="Arial"/>
                  <a:ea typeface="+mj-ea"/>
                  <a:cs typeface="Arial"/>
                </a:endParaRPr>
              </a:p>
            </p:txBody>
          </p:sp>
        </p:grpSp>
        <p:pic>
          <p:nvPicPr>
            <p:cNvPr id="59" name="Graphic 58" descr="Browser window with solid fill">
              <a:extLst>
                <a:ext uri="{FF2B5EF4-FFF2-40B4-BE49-F238E27FC236}">
                  <a16:creationId xmlns:a16="http://schemas.microsoft.com/office/drawing/2014/main" id="{A21D18D7-7D2D-F0DF-7942-483445B27BC9}"/>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346433" y="5334698"/>
              <a:ext cx="683703" cy="753612"/>
            </a:xfrm>
            <a:prstGeom prst="rect">
              <a:avLst/>
            </a:prstGeom>
          </p:spPr>
        </p:pic>
      </p:grpSp>
      <p:pic>
        <p:nvPicPr>
          <p:cNvPr id="2" name="Figure">
            <a:extLst>
              <a:ext uri="{FF2B5EF4-FFF2-40B4-BE49-F238E27FC236}">
                <a16:creationId xmlns:a16="http://schemas.microsoft.com/office/drawing/2014/main" id="{E6FE27F3-9549-40D7-B77F-F72559113297}"/>
              </a:ext>
              <a:ext uri="{C183D7F6-B498-43B3-948B-1728B52AA6E4}">
                <adec:decorative xmlns:adec="http://schemas.microsoft.com/office/drawing/2017/decorative" val="1"/>
              </a:ext>
            </a:extLst>
          </p:cNvPr>
          <p:cNvPicPr>
            <a:picLocks noChangeAspect="1"/>
          </p:cNvPicPr>
          <p:nvPr/>
        </p:nvPicPr>
        <p:blipFill>
          <a:blip r:embed="rId11"/>
          <a:srcRect/>
          <a:stretch/>
        </p:blipFill>
        <p:spPr>
          <a:xfrm>
            <a:off x="3895366" y="5738045"/>
            <a:ext cx="4389120" cy="1371600"/>
          </a:xfrm>
          <a:prstGeom prst="rect">
            <a:avLst/>
          </a:prstGeom>
        </p:spPr>
      </p:pic>
    </p:spTree>
    <p:extLst>
      <p:ext uri="{BB962C8B-B14F-4D97-AF65-F5344CB8AC3E}">
        <p14:creationId xmlns:p14="http://schemas.microsoft.com/office/powerpoint/2010/main" val="422148529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300"/>
                                        <p:tgtEl>
                                          <p:spTgt spid="60"/>
                                        </p:tgtEl>
                                      </p:cBhvr>
                                    </p:animEffect>
                                  </p:childTnLst>
                                </p:cTn>
                              </p:par>
                            </p:childTnLst>
                          </p:cTn>
                        </p:par>
                        <p:par>
                          <p:cTn id="8" fill="hold">
                            <p:stCondLst>
                              <p:cond delay="300"/>
                            </p:stCondLst>
                            <p:childTnLst>
                              <p:par>
                                <p:cTn id="9" presetID="22" presetClass="entr" presetSubtype="4" fill="hold" grpId="0" nodeType="afterEffect">
                                  <p:stCondLst>
                                    <p:cond delay="2000"/>
                                  </p:stCondLst>
                                  <p:childTnLst>
                                    <p:set>
                                      <p:cBhvr>
                                        <p:cTn id="10" dur="1" fill="hold">
                                          <p:stCondLst>
                                            <p:cond delay="0"/>
                                          </p:stCondLst>
                                        </p:cTn>
                                        <p:tgtEl>
                                          <p:spTgt spid="20"/>
                                        </p:tgtEl>
                                        <p:attrNameLst>
                                          <p:attrName>style.visibility</p:attrName>
                                        </p:attrNameLst>
                                      </p:cBhvr>
                                      <p:to>
                                        <p:strVal val="visible"/>
                                      </p:to>
                                    </p:set>
                                    <p:animEffect transition="in" filter="wipe(down)">
                                      <p:cBhvr>
                                        <p:cTn id="11" dur="500"/>
                                        <p:tgtEl>
                                          <p:spTgt spid="2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61"/>
                                        </p:tgtEl>
                                        <p:attrNameLst>
                                          <p:attrName>style.visibility</p:attrName>
                                        </p:attrNameLst>
                                      </p:cBhvr>
                                      <p:to>
                                        <p:strVal val="visible"/>
                                      </p:to>
                                    </p:set>
                                    <p:animEffect transition="in" filter="fade">
                                      <p:cBhvr>
                                        <p:cTn id="16" dur="300"/>
                                        <p:tgtEl>
                                          <p:spTgt spid="61"/>
                                        </p:tgtEl>
                                      </p:cBhvr>
                                    </p:animEffect>
                                  </p:childTnLst>
                                </p:cTn>
                              </p:par>
                            </p:childTnLst>
                          </p:cTn>
                        </p:par>
                        <p:par>
                          <p:cTn id="17" fill="hold">
                            <p:stCondLst>
                              <p:cond delay="300"/>
                            </p:stCondLst>
                            <p:childTnLst>
                              <p:par>
                                <p:cTn id="18" presetID="22" presetClass="entr" presetSubtype="4" fill="hold" grpId="0" nodeType="afterEffect">
                                  <p:stCondLst>
                                    <p:cond delay="2000"/>
                                  </p:stCondLst>
                                  <p:childTnLst>
                                    <p:set>
                                      <p:cBhvr>
                                        <p:cTn id="19" dur="1" fill="hold">
                                          <p:stCondLst>
                                            <p:cond delay="0"/>
                                          </p:stCondLst>
                                        </p:cTn>
                                        <p:tgtEl>
                                          <p:spTgt spid="54"/>
                                        </p:tgtEl>
                                        <p:attrNameLst>
                                          <p:attrName>style.visibility</p:attrName>
                                        </p:attrNameLst>
                                      </p:cBhvr>
                                      <p:to>
                                        <p:strVal val="visible"/>
                                      </p:to>
                                    </p:set>
                                    <p:animEffect transition="in" filter="wipe(down)">
                                      <p:cBhvr>
                                        <p:cTn id="20" dur="500"/>
                                        <p:tgtEl>
                                          <p:spTgt spid="5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500"/>
                                        <p:tgtEl>
                                          <p:spTgt spid="62"/>
                                        </p:tgtEl>
                                      </p:cBhvr>
                                    </p:animEffect>
                                  </p:childTnLst>
                                </p:cTn>
                              </p:par>
                            </p:childTnLst>
                          </p:cTn>
                        </p:par>
                        <p:par>
                          <p:cTn id="26" fill="hold">
                            <p:stCondLst>
                              <p:cond delay="500"/>
                            </p:stCondLst>
                            <p:childTnLst>
                              <p:par>
                                <p:cTn id="27" presetID="22" presetClass="entr" presetSubtype="4" fill="hold" grpId="0" nodeType="afterEffect">
                                  <p:stCondLst>
                                    <p:cond delay="2000"/>
                                  </p:stCondLst>
                                  <p:childTnLst>
                                    <p:set>
                                      <p:cBhvr>
                                        <p:cTn id="28" dur="1" fill="hold">
                                          <p:stCondLst>
                                            <p:cond delay="0"/>
                                          </p:stCondLst>
                                        </p:cTn>
                                        <p:tgtEl>
                                          <p:spTgt spid="55"/>
                                        </p:tgtEl>
                                        <p:attrNameLst>
                                          <p:attrName>style.visibility</p:attrName>
                                        </p:attrNameLst>
                                      </p:cBhvr>
                                      <p:to>
                                        <p:strVal val="visible"/>
                                      </p:to>
                                    </p:set>
                                    <p:animEffect transition="in" filter="wipe(down)">
                                      <p:cBhvr>
                                        <p:cTn id="29" dur="500"/>
                                        <p:tgtEl>
                                          <p:spTgt spid="5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63"/>
                                        </p:tgtEl>
                                        <p:attrNameLst>
                                          <p:attrName>style.visibility</p:attrName>
                                        </p:attrNameLst>
                                      </p:cBhvr>
                                      <p:to>
                                        <p:strVal val="visible"/>
                                      </p:to>
                                    </p:set>
                                    <p:animEffect transition="in" filter="fade">
                                      <p:cBhvr>
                                        <p:cTn id="34" dur="3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54" grpId="0" animBg="1"/>
      <p:bldP spid="5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rtifact">
            <a:extLst>
              <a:ext uri="{FF2B5EF4-FFF2-40B4-BE49-F238E27FC236}">
                <a16:creationId xmlns:a16="http://schemas.microsoft.com/office/drawing/2014/main" id="{3F4331FC-E048-A644-AA2E-DEB93279B9C9}"/>
              </a:ext>
              <a:ext uri="{C183D7F6-B498-43B3-948B-1728B52AA6E4}">
                <adec:decorative xmlns:adec="http://schemas.microsoft.com/office/drawing/2017/decorative" val="1"/>
              </a:ext>
            </a:extLst>
          </p:cNvPr>
          <p:cNvSpPr/>
          <p:nvPr/>
        </p:nvSpPr>
        <p:spPr>
          <a:xfrm>
            <a:off x="-12146" y="0"/>
            <a:ext cx="12204146" cy="1455821"/>
          </a:xfrm>
          <a:prstGeom prst="rect">
            <a:avLst/>
          </a:prstGeom>
          <a:gradFill flip="none" rotWithShape="1">
            <a:gsLst>
              <a:gs pos="10000">
                <a:srgbClr val="172140"/>
              </a:gs>
              <a:gs pos="100000">
                <a:srgbClr val="0066B3"/>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3" name="H1">
            <a:extLst>
              <a:ext uri="{FF2B5EF4-FFF2-40B4-BE49-F238E27FC236}">
                <a16:creationId xmlns:a16="http://schemas.microsoft.com/office/drawing/2014/main" id="{07961416-F524-8AB7-61A9-B77B34E69C5C}"/>
              </a:ext>
            </a:extLst>
          </p:cNvPr>
          <p:cNvSpPr>
            <a:spLocks noGrp="1"/>
          </p:cNvSpPr>
          <p:nvPr>
            <p:ph type="title"/>
          </p:nvPr>
        </p:nvSpPr>
        <p:spPr>
          <a:xfrm>
            <a:off x="844273" y="82712"/>
            <a:ext cx="10515600" cy="1325563"/>
          </a:xfrm>
        </p:spPr>
        <p:txBody>
          <a:bodyPr>
            <a:normAutofit/>
          </a:bodyPr>
          <a:lstStyle/>
          <a:p>
            <a:r>
              <a:rPr lang="en-US" b="1" dirty="0">
                <a:solidFill>
                  <a:srgbClr val="FAC01A"/>
                </a:solidFill>
                <a:latin typeface="Arial"/>
                <a:cs typeface="Arial"/>
              </a:rPr>
              <a:t>System Interactions:</a:t>
            </a:r>
            <a:br>
              <a:rPr lang="en-US" b="1" dirty="0">
                <a:solidFill>
                  <a:srgbClr val="FAC01A"/>
                </a:solidFill>
                <a:latin typeface="Arial"/>
                <a:cs typeface="Arial"/>
              </a:rPr>
            </a:br>
            <a:r>
              <a:rPr lang="en-US" sz="3600" b="1" dirty="0">
                <a:solidFill>
                  <a:srgbClr val="FAC01A"/>
                </a:solidFill>
                <a:latin typeface="Arial"/>
                <a:cs typeface="Arial"/>
              </a:rPr>
              <a:t>Use Case Diagram</a:t>
            </a:r>
            <a:endParaRPr lang="en-US" sz="3600" dirty="0">
              <a:ea typeface="Calibri Light"/>
              <a:cs typeface="Calibri Light"/>
            </a:endParaRPr>
          </a:p>
        </p:txBody>
      </p:sp>
      <p:sp>
        <p:nvSpPr>
          <p:cNvPr id="9" name="Photo (delete after photo placed)">
            <a:extLst>
              <a:ext uri="{FF2B5EF4-FFF2-40B4-BE49-F238E27FC236}">
                <a16:creationId xmlns:a16="http://schemas.microsoft.com/office/drawing/2014/main" id="{59A6C08B-E608-AAEC-E472-6C99F46323B1}"/>
              </a:ext>
            </a:extLst>
          </p:cNvPr>
          <p:cNvSpPr txBox="1"/>
          <p:nvPr/>
        </p:nvSpPr>
        <p:spPr>
          <a:xfrm>
            <a:off x="5555531" y="3890126"/>
            <a:ext cx="1092158" cy="400110"/>
          </a:xfrm>
          <a:prstGeom prst="rect">
            <a:avLst/>
          </a:prstGeom>
          <a:noFill/>
        </p:spPr>
        <p:txBody>
          <a:bodyPr wrap="none" rtlCol="0">
            <a:spAutoFit/>
          </a:bodyPr>
          <a:lstStyle/>
          <a:p>
            <a:r>
              <a:rPr lang="en-US" sz="2000" dirty="0">
                <a:solidFill>
                  <a:schemeClr val="bg1"/>
                </a:solidFill>
                <a:latin typeface="Arial" panose="020B0604020202020204" pitchFamily="34" charset="0"/>
                <a:cs typeface="Arial" panose="020B0604020202020204" pitchFamily="34" charset="0"/>
              </a:rPr>
              <a:t>PHOTO</a:t>
            </a:r>
          </a:p>
        </p:txBody>
      </p:sp>
      <p:pic>
        <p:nvPicPr>
          <p:cNvPr id="2" name="Graphic 1">
            <a:extLst>
              <a:ext uri="{FF2B5EF4-FFF2-40B4-BE49-F238E27FC236}">
                <a16:creationId xmlns:a16="http://schemas.microsoft.com/office/drawing/2014/main" id="{A4F52279-9608-04C8-311B-320AEEA90E1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3595" y="1463369"/>
            <a:ext cx="11628771" cy="5311920"/>
          </a:xfrm>
          <a:prstGeom prst="rect">
            <a:avLst/>
          </a:prstGeom>
        </p:spPr>
      </p:pic>
    </p:spTree>
    <p:extLst>
      <p:ext uri="{BB962C8B-B14F-4D97-AF65-F5344CB8AC3E}">
        <p14:creationId xmlns:p14="http://schemas.microsoft.com/office/powerpoint/2010/main" val="378568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000" fill="hold"/>
                                        <p:tgtEl>
                                          <p:spTgt spid="2"/>
                                        </p:tgtEl>
                                        <p:attrNameLst>
                                          <p:attrName>ppt_w</p:attrName>
                                        </p:attrNameLst>
                                      </p:cBhvr>
                                      <p:tavLst>
                                        <p:tav tm="0">
                                          <p:val>
                                            <p:strVal val="#ppt_w*0.70"/>
                                          </p:val>
                                        </p:tav>
                                        <p:tav tm="100000">
                                          <p:val>
                                            <p:strVal val="#ppt_w"/>
                                          </p:val>
                                        </p:tav>
                                      </p:tavLst>
                                    </p:anim>
                                    <p:anim calcmode="lin" valueType="num">
                                      <p:cBhvr>
                                        <p:cTn id="8" dur="2000" fill="hold"/>
                                        <p:tgtEl>
                                          <p:spTgt spid="2"/>
                                        </p:tgtEl>
                                        <p:attrNameLst>
                                          <p:attrName>ppt_h</p:attrName>
                                        </p:attrNameLst>
                                      </p:cBhvr>
                                      <p:tavLst>
                                        <p:tav tm="0">
                                          <p:val>
                                            <p:strVal val="#ppt_h"/>
                                          </p:val>
                                        </p:tav>
                                        <p:tav tm="100000">
                                          <p:val>
                                            <p:strVal val="#ppt_h"/>
                                          </p:val>
                                        </p:tav>
                                      </p:tavLst>
                                    </p:anim>
                                    <p:animEffect transition="in" filter="fade">
                                      <p:cBhvr>
                                        <p:cTn id="9"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a:extLst>
            <a:ext uri="{FF2B5EF4-FFF2-40B4-BE49-F238E27FC236}">
              <a16:creationId xmlns:a16="http://schemas.microsoft.com/office/drawing/2014/main" id="{53A44DB2-71E9-2C10-406F-CF8252D08952}"/>
            </a:ext>
          </a:extLst>
        </p:cNvPr>
        <p:cNvGrpSpPr/>
        <p:nvPr/>
      </p:nvGrpSpPr>
      <p:grpSpPr>
        <a:xfrm>
          <a:off x="0" y="0"/>
          <a:ext cx="0" cy="0"/>
          <a:chOff x="0" y="0"/>
          <a:chExt cx="0" cy="0"/>
        </a:xfrm>
      </p:grpSpPr>
      <p:sp>
        <p:nvSpPr>
          <p:cNvPr id="4" name="Artifact">
            <a:extLst>
              <a:ext uri="{FF2B5EF4-FFF2-40B4-BE49-F238E27FC236}">
                <a16:creationId xmlns:a16="http://schemas.microsoft.com/office/drawing/2014/main" id="{C5D2353B-2683-1EC6-FA2F-963C521C0438}"/>
              </a:ext>
              <a:ext uri="{C183D7F6-B498-43B3-948B-1728B52AA6E4}">
                <adec:decorative xmlns:adec="http://schemas.microsoft.com/office/drawing/2017/decorative" val="1"/>
              </a:ext>
            </a:extLst>
          </p:cNvPr>
          <p:cNvSpPr/>
          <p:nvPr/>
        </p:nvSpPr>
        <p:spPr>
          <a:xfrm>
            <a:off x="-12147" y="0"/>
            <a:ext cx="12204146" cy="1455821"/>
          </a:xfrm>
          <a:prstGeom prst="rect">
            <a:avLst/>
          </a:prstGeom>
          <a:gradFill flip="none" rotWithShape="1">
            <a:gsLst>
              <a:gs pos="10000">
                <a:srgbClr val="172140"/>
              </a:gs>
              <a:gs pos="100000">
                <a:srgbClr val="0066B3"/>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21" name="H1">
            <a:extLst>
              <a:ext uri="{FF2B5EF4-FFF2-40B4-BE49-F238E27FC236}">
                <a16:creationId xmlns:a16="http://schemas.microsoft.com/office/drawing/2014/main" id="{C265B2CA-D10B-56C0-CD34-921AADBF8C1C}"/>
              </a:ext>
            </a:extLst>
          </p:cNvPr>
          <p:cNvSpPr>
            <a:spLocks noGrp="1"/>
          </p:cNvSpPr>
          <p:nvPr>
            <p:ph type="title"/>
          </p:nvPr>
        </p:nvSpPr>
        <p:spPr>
          <a:xfrm>
            <a:off x="832126" y="76317"/>
            <a:ext cx="10515600" cy="1325563"/>
          </a:xfrm>
        </p:spPr>
        <p:txBody>
          <a:bodyPr>
            <a:normAutofit/>
          </a:bodyPr>
          <a:lstStyle/>
          <a:p>
            <a:r>
              <a:rPr lang="en-US" b="1" dirty="0">
                <a:solidFill>
                  <a:srgbClr val="FAC01A"/>
                </a:solidFill>
                <a:latin typeface="Arial"/>
                <a:cs typeface="Arial"/>
              </a:rPr>
              <a:t>Who Are the Key Actors?</a:t>
            </a:r>
            <a:endParaRPr lang="en-US" dirty="0"/>
          </a:p>
        </p:txBody>
      </p:sp>
      <p:grpSp>
        <p:nvGrpSpPr>
          <p:cNvPr id="18" name="Group 17">
            <a:extLst>
              <a:ext uri="{FF2B5EF4-FFF2-40B4-BE49-F238E27FC236}">
                <a16:creationId xmlns:a16="http://schemas.microsoft.com/office/drawing/2014/main" id="{15E70227-98AE-4DFB-E889-8CFC9830F8AB}"/>
              </a:ext>
            </a:extLst>
          </p:cNvPr>
          <p:cNvGrpSpPr/>
          <p:nvPr/>
        </p:nvGrpSpPr>
        <p:grpSpPr>
          <a:xfrm>
            <a:off x="808594" y="1706879"/>
            <a:ext cx="3410718" cy="4031167"/>
            <a:chOff x="808594" y="2507684"/>
            <a:chExt cx="3410718" cy="3230362"/>
          </a:xfrm>
        </p:grpSpPr>
        <p:sp>
          <p:nvSpPr>
            <p:cNvPr id="10" name="Artifact">
              <a:extLst>
                <a:ext uri="{FF2B5EF4-FFF2-40B4-BE49-F238E27FC236}">
                  <a16:creationId xmlns:a16="http://schemas.microsoft.com/office/drawing/2014/main" id="{2380B14A-A341-0508-BD8C-23962CAB2C09}"/>
                </a:ext>
                <a:ext uri="{C183D7F6-B498-43B3-948B-1728B52AA6E4}">
                  <adec:decorative xmlns:adec="http://schemas.microsoft.com/office/drawing/2017/decorative" val="1"/>
                </a:ext>
              </a:extLst>
            </p:cNvPr>
            <p:cNvSpPr/>
            <p:nvPr/>
          </p:nvSpPr>
          <p:spPr>
            <a:xfrm rot="10800000">
              <a:off x="808594" y="2629302"/>
              <a:ext cx="3410713" cy="3108744"/>
            </a:xfrm>
            <a:prstGeom prst="rect">
              <a:avLst/>
            </a:prstGeom>
            <a:solidFill>
              <a:schemeClr val="bg1"/>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1" name="Artifact">
              <a:extLst>
                <a:ext uri="{FF2B5EF4-FFF2-40B4-BE49-F238E27FC236}">
                  <a16:creationId xmlns:a16="http://schemas.microsoft.com/office/drawing/2014/main" id="{3372E5A2-07FF-47B7-2D4D-519B3C46C788}"/>
                </a:ext>
                <a:ext uri="{C183D7F6-B498-43B3-948B-1728B52AA6E4}">
                  <adec:decorative xmlns:adec="http://schemas.microsoft.com/office/drawing/2017/decorative" val="1"/>
                </a:ext>
              </a:extLst>
            </p:cNvPr>
            <p:cNvSpPr/>
            <p:nvPr/>
          </p:nvSpPr>
          <p:spPr>
            <a:xfrm rot="10800000">
              <a:off x="808599" y="2507684"/>
              <a:ext cx="3410713" cy="672303"/>
            </a:xfrm>
            <a:prstGeom prst="rect">
              <a:avLst/>
            </a:prstGeom>
            <a:solidFill>
              <a:srgbClr val="0066B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2" name="H2">
              <a:extLst>
                <a:ext uri="{FF2B5EF4-FFF2-40B4-BE49-F238E27FC236}">
                  <a16:creationId xmlns:a16="http://schemas.microsoft.com/office/drawing/2014/main" id="{1D994075-1FDF-D436-F24A-7E7318B70E0C}"/>
                </a:ext>
              </a:extLst>
            </p:cNvPr>
            <p:cNvSpPr txBox="1"/>
            <p:nvPr/>
          </p:nvSpPr>
          <p:spPr>
            <a:xfrm>
              <a:off x="1057467" y="2659170"/>
              <a:ext cx="2912976" cy="369332"/>
            </a:xfrm>
            <a:prstGeom prst="rect">
              <a:avLst/>
            </a:prstGeom>
            <a:noFill/>
          </p:spPr>
          <p:txBody>
            <a:bodyPr wrap="square" lIns="91440" tIns="45720" rIns="91440" bIns="45720" anchor="t">
              <a:spAutoFit/>
            </a:bodyPr>
            <a:lstStyle/>
            <a:p>
              <a:pPr algn="ctr"/>
              <a:r>
                <a:rPr lang="en-US" b="1" dirty="0">
                  <a:solidFill>
                    <a:schemeClr val="bg1"/>
                  </a:solidFill>
                  <a:latin typeface="Arial"/>
                  <a:cs typeface="Arial"/>
                </a:rPr>
                <a:t>Faculty</a:t>
              </a:r>
              <a:endParaRPr lang="en-US" dirty="0">
                <a:solidFill>
                  <a:schemeClr val="bg1"/>
                </a:solidFill>
              </a:endParaRPr>
            </a:p>
          </p:txBody>
        </p:sp>
        <p:sp>
          <p:nvSpPr>
            <p:cNvPr id="16" name="List">
              <a:extLst>
                <a:ext uri="{FF2B5EF4-FFF2-40B4-BE49-F238E27FC236}">
                  <a16:creationId xmlns:a16="http://schemas.microsoft.com/office/drawing/2014/main" id="{ACF4771C-EF8C-BE4F-4BBC-36FBA53ACC89}"/>
                </a:ext>
              </a:extLst>
            </p:cNvPr>
            <p:cNvSpPr txBox="1"/>
            <p:nvPr/>
          </p:nvSpPr>
          <p:spPr>
            <a:xfrm>
              <a:off x="1033033" y="3559631"/>
              <a:ext cx="2912976" cy="1119726"/>
            </a:xfrm>
            <a:prstGeom prst="rect">
              <a:avLst/>
            </a:prstGeom>
            <a:noFill/>
          </p:spPr>
          <p:txBody>
            <a:bodyPr wrap="square">
              <a:spAutoFit/>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002455"/>
                  </a:solidFill>
                  <a:latin typeface="Arial" panose="020B0604020202020204" pitchFamily="34" charset="0"/>
                  <a:ea typeface="+mj-ea"/>
                  <a:cs typeface="Arial" panose="020B0604020202020204" pitchFamily="34" charset="0"/>
                </a:rPr>
                <a:t>Content contributors</a:t>
              </a:r>
            </a:p>
            <a:p>
              <a:pPr marL="285750" indent="-285750">
                <a:lnSpc>
                  <a:spcPct val="90000"/>
                </a:lnSpc>
                <a:spcBef>
                  <a:spcPts val="600"/>
                </a:spcBef>
                <a:spcAft>
                  <a:spcPts val="600"/>
                </a:spcAft>
                <a:buFont typeface="Arial" panose="020B0604020202020204" pitchFamily="34" charset="0"/>
                <a:buChar char="•"/>
              </a:pPr>
              <a:r>
                <a:rPr lang="en-US" dirty="0">
                  <a:solidFill>
                    <a:srgbClr val="002455"/>
                  </a:solidFill>
                  <a:latin typeface="Arial" panose="020B0604020202020204" pitchFamily="34" charset="0"/>
                  <a:ea typeface="+mj-ea"/>
                  <a:cs typeface="Arial" panose="020B0604020202020204" pitchFamily="34" charset="0"/>
                </a:rPr>
                <a:t>Research mentors</a:t>
              </a:r>
            </a:p>
            <a:p>
              <a:pPr marL="285750" indent="-285750">
                <a:lnSpc>
                  <a:spcPct val="90000"/>
                </a:lnSpc>
                <a:spcBef>
                  <a:spcPts val="600"/>
                </a:spcBef>
                <a:spcAft>
                  <a:spcPts val="600"/>
                </a:spcAft>
                <a:buFont typeface="Arial" panose="020B0604020202020204" pitchFamily="34" charset="0"/>
                <a:buChar char="•"/>
              </a:pPr>
              <a:r>
                <a:rPr lang="en-US" dirty="0">
                  <a:solidFill>
                    <a:srgbClr val="002455"/>
                  </a:solidFill>
                  <a:latin typeface="Arial" panose="020B0604020202020204" pitchFamily="34" charset="0"/>
                  <a:ea typeface="+mj-ea"/>
                  <a:cs typeface="Arial" panose="020B0604020202020204" pitchFamily="34" charset="0"/>
                </a:rPr>
                <a:t>Primary authenticated users</a:t>
              </a:r>
            </a:p>
          </p:txBody>
        </p:sp>
      </p:grpSp>
      <p:grpSp>
        <p:nvGrpSpPr>
          <p:cNvPr id="19" name="Group 18">
            <a:extLst>
              <a:ext uri="{FF2B5EF4-FFF2-40B4-BE49-F238E27FC236}">
                <a16:creationId xmlns:a16="http://schemas.microsoft.com/office/drawing/2014/main" id="{26377C20-402B-EC52-416C-C4F1D5F4EA30}"/>
              </a:ext>
            </a:extLst>
          </p:cNvPr>
          <p:cNvGrpSpPr/>
          <p:nvPr/>
        </p:nvGrpSpPr>
        <p:grpSpPr>
          <a:xfrm>
            <a:off x="4390637" y="1706881"/>
            <a:ext cx="3410718" cy="4031166"/>
            <a:chOff x="4390637" y="2507685"/>
            <a:chExt cx="3410718" cy="3230361"/>
          </a:xfrm>
        </p:grpSpPr>
        <p:sp>
          <p:nvSpPr>
            <p:cNvPr id="6" name="Artifact">
              <a:extLst>
                <a:ext uri="{FF2B5EF4-FFF2-40B4-BE49-F238E27FC236}">
                  <a16:creationId xmlns:a16="http://schemas.microsoft.com/office/drawing/2014/main" id="{5D08794F-11D8-418C-2600-BD5DE11AD93D}"/>
                </a:ext>
                <a:ext uri="{C183D7F6-B498-43B3-948B-1728B52AA6E4}">
                  <adec:decorative xmlns:adec="http://schemas.microsoft.com/office/drawing/2017/decorative" val="1"/>
                </a:ext>
              </a:extLst>
            </p:cNvPr>
            <p:cNvSpPr/>
            <p:nvPr/>
          </p:nvSpPr>
          <p:spPr>
            <a:xfrm rot="10800000">
              <a:off x="4390637" y="2629302"/>
              <a:ext cx="3410713" cy="3108744"/>
            </a:xfrm>
            <a:prstGeom prst="rect">
              <a:avLst/>
            </a:prstGeom>
            <a:solidFill>
              <a:schemeClr val="bg1"/>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9" name="Artifact">
              <a:extLst>
                <a:ext uri="{FF2B5EF4-FFF2-40B4-BE49-F238E27FC236}">
                  <a16:creationId xmlns:a16="http://schemas.microsoft.com/office/drawing/2014/main" id="{5077F5AA-AB2A-231B-6A40-D77A377DACFA}"/>
                </a:ext>
                <a:ext uri="{C183D7F6-B498-43B3-948B-1728B52AA6E4}">
                  <adec:decorative xmlns:adec="http://schemas.microsoft.com/office/drawing/2017/decorative" val="1"/>
                </a:ext>
              </a:extLst>
            </p:cNvPr>
            <p:cNvSpPr/>
            <p:nvPr/>
          </p:nvSpPr>
          <p:spPr>
            <a:xfrm rot="10800000">
              <a:off x="4390642" y="2507685"/>
              <a:ext cx="3410713" cy="672303"/>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3" name="H2">
              <a:extLst>
                <a:ext uri="{FF2B5EF4-FFF2-40B4-BE49-F238E27FC236}">
                  <a16:creationId xmlns:a16="http://schemas.microsoft.com/office/drawing/2014/main" id="{0702CD54-6904-0F2C-811C-855D930E10CB}"/>
                </a:ext>
              </a:extLst>
            </p:cNvPr>
            <p:cNvSpPr txBox="1"/>
            <p:nvPr/>
          </p:nvSpPr>
          <p:spPr>
            <a:xfrm>
              <a:off x="4558056" y="2659170"/>
              <a:ext cx="2912976" cy="369332"/>
            </a:xfrm>
            <a:prstGeom prst="rect">
              <a:avLst/>
            </a:prstGeom>
            <a:noFill/>
          </p:spPr>
          <p:txBody>
            <a:bodyPr wrap="square" lIns="91440" tIns="45720" rIns="91440" bIns="45720" anchor="t">
              <a:spAutoFit/>
            </a:bodyPr>
            <a:lstStyle/>
            <a:p>
              <a:pPr algn="ctr"/>
              <a:r>
                <a:rPr lang="en-US" b="1" dirty="0">
                  <a:solidFill>
                    <a:schemeClr val="bg1"/>
                  </a:solidFill>
                  <a:latin typeface="Arial"/>
                  <a:cs typeface="Arial"/>
                </a:rPr>
                <a:t>Administrators</a:t>
              </a:r>
              <a:endParaRPr lang="en-US" dirty="0">
                <a:solidFill>
                  <a:schemeClr val="bg1"/>
                </a:solidFill>
              </a:endParaRPr>
            </a:p>
          </p:txBody>
        </p:sp>
        <p:sp>
          <p:nvSpPr>
            <p:cNvPr id="8" name="List">
              <a:extLst>
                <a:ext uri="{FF2B5EF4-FFF2-40B4-BE49-F238E27FC236}">
                  <a16:creationId xmlns:a16="http://schemas.microsoft.com/office/drawing/2014/main" id="{DC46137D-A0FD-CF01-7178-376F925EB2A3}"/>
                </a:ext>
              </a:extLst>
            </p:cNvPr>
            <p:cNvSpPr txBox="1"/>
            <p:nvPr/>
          </p:nvSpPr>
          <p:spPr>
            <a:xfrm>
              <a:off x="4711898" y="3559631"/>
              <a:ext cx="2912976" cy="919951"/>
            </a:xfrm>
            <a:prstGeom prst="rect">
              <a:avLst/>
            </a:prstGeom>
            <a:noFill/>
          </p:spPr>
          <p:txBody>
            <a:bodyPr wrap="square">
              <a:spAutoFit/>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002455"/>
                  </a:solidFill>
                  <a:latin typeface="Arial" panose="020B0604020202020204" pitchFamily="34" charset="0"/>
                  <a:ea typeface="+mj-ea"/>
                  <a:cs typeface="Arial" panose="020B0604020202020204" pitchFamily="34" charset="0"/>
                </a:rPr>
                <a:t>Content gatekeepers</a:t>
              </a:r>
            </a:p>
            <a:p>
              <a:pPr marL="285750" indent="-285750">
                <a:lnSpc>
                  <a:spcPct val="90000"/>
                </a:lnSpc>
                <a:spcBef>
                  <a:spcPts val="600"/>
                </a:spcBef>
                <a:spcAft>
                  <a:spcPts val="600"/>
                </a:spcAft>
                <a:buFont typeface="Arial" panose="020B0604020202020204" pitchFamily="34" charset="0"/>
                <a:buChar char="•"/>
              </a:pPr>
              <a:r>
                <a:rPr lang="en-US" dirty="0">
                  <a:solidFill>
                    <a:srgbClr val="002455"/>
                  </a:solidFill>
                  <a:latin typeface="Arial" panose="020B0604020202020204" pitchFamily="34" charset="0"/>
                  <a:ea typeface="+mj-ea"/>
                  <a:cs typeface="Arial" panose="020B0604020202020204" pitchFamily="34" charset="0"/>
                </a:rPr>
                <a:t>Quality control</a:t>
              </a:r>
            </a:p>
            <a:p>
              <a:pPr marL="285750" indent="-285750">
                <a:lnSpc>
                  <a:spcPct val="90000"/>
                </a:lnSpc>
                <a:spcBef>
                  <a:spcPts val="600"/>
                </a:spcBef>
                <a:spcAft>
                  <a:spcPts val="600"/>
                </a:spcAft>
                <a:buFont typeface="Arial" panose="020B0604020202020204" pitchFamily="34" charset="0"/>
                <a:buChar char="•"/>
              </a:pPr>
              <a:r>
                <a:rPr lang="en-US" dirty="0">
                  <a:solidFill>
                    <a:srgbClr val="002455"/>
                  </a:solidFill>
                  <a:latin typeface="Arial" panose="020B0604020202020204" pitchFamily="34" charset="0"/>
                  <a:ea typeface="+mj-ea"/>
                  <a:cs typeface="Arial" panose="020B0604020202020204" pitchFamily="34" charset="0"/>
                </a:rPr>
                <a:t>System managers</a:t>
              </a:r>
            </a:p>
          </p:txBody>
        </p:sp>
      </p:grpSp>
      <p:grpSp>
        <p:nvGrpSpPr>
          <p:cNvPr id="20" name="Group 19">
            <a:extLst>
              <a:ext uri="{FF2B5EF4-FFF2-40B4-BE49-F238E27FC236}">
                <a16:creationId xmlns:a16="http://schemas.microsoft.com/office/drawing/2014/main" id="{928E430C-D8B7-5EF0-FC9F-3D6949085D36}"/>
              </a:ext>
            </a:extLst>
          </p:cNvPr>
          <p:cNvGrpSpPr/>
          <p:nvPr/>
        </p:nvGrpSpPr>
        <p:grpSpPr>
          <a:xfrm>
            <a:off x="8046020" y="1706880"/>
            <a:ext cx="3410718" cy="4031165"/>
            <a:chOff x="8046020" y="2507685"/>
            <a:chExt cx="3410718" cy="3230360"/>
          </a:xfrm>
        </p:grpSpPr>
        <p:sp>
          <p:nvSpPr>
            <p:cNvPr id="3" name="Artifact">
              <a:extLst>
                <a:ext uri="{FF2B5EF4-FFF2-40B4-BE49-F238E27FC236}">
                  <a16:creationId xmlns:a16="http://schemas.microsoft.com/office/drawing/2014/main" id="{B422CAE5-8D99-D333-321C-1CDE472B9478}"/>
                </a:ext>
                <a:ext uri="{C183D7F6-B498-43B3-948B-1728B52AA6E4}">
                  <adec:decorative xmlns:adec="http://schemas.microsoft.com/office/drawing/2017/decorative" val="1"/>
                </a:ext>
              </a:extLst>
            </p:cNvPr>
            <p:cNvSpPr/>
            <p:nvPr/>
          </p:nvSpPr>
          <p:spPr>
            <a:xfrm rot="10800000">
              <a:off x="8046020" y="2629301"/>
              <a:ext cx="3410713" cy="3108744"/>
            </a:xfrm>
            <a:prstGeom prst="rect">
              <a:avLst/>
            </a:prstGeom>
            <a:solidFill>
              <a:schemeClr val="bg1"/>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5" name="Artifact">
              <a:extLst>
                <a:ext uri="{FF2B5EF4-FFF2-40B4-BE49-F238E27FC236}">
                  <a16:creationId xmlns:a16="http://schemas.microsoft.com/office/drawing/2014/main" id="{83800DF9-F799-23CC-9779-4F692D01DA56}"/>
                </a:ext>
                <a:ext uri="{C183D7F6-B498-43B3-948B-1728B52AA6E4}">
                  <adec:decorative xmlns:adec="http://schemas.microsoft.com/office/drawing/2017/decorative" val="1"/>
                </a:ext>
              </a:extLst>
            </p:cNvPr>
            <p:cNvSpPr/>
            <p:nvPr/>
          </p:nvSpPr>
          <p:spPr>
            <a:xfrm rot="10800000">
              <a:off x="8046025" y="2507685"/>
              <a:ext cx="3410713" cy="672303"/>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5" name="H2">
              <a:extLst>
                <a:ext uri="{FF2B5EF4-FFF2-40B4-BE49-F238E27FC236}">
                  <a16:creationId xmlns:a16="http://schemas.microsoft.com/office/drawing/2014/main" id="{DD7C8DAE-FD3A-CCAC-D5B7-5AD230E50B76}"/>
                </a:ext>
              </a:extLst>
            </p:cNvPr>
            <p:cNvSpPr txBox="1"/>
            <p:nvPr/>
          </p:nvSpPr>
          <p:spPr>
            <a:xfrm>
              <a:off x="8294893" y="2659170"/>
              <a:ext cx="2912976" cy="369332"/>
            </a:xfrm>
            <a:prstGeom prst="rect">
              <a:avLst/>
            </a:prstGeom>
            <a:noFill/>
          </p:spPr>
          <p:txBody>
            <a:bodyPr wrap="square" lIns="91440" tIns="45720" rIns="91440" bIns="45720" anchor="t">
              <a:spAutoFit/>
            </a:bodyPr>
            <a:lstStyle/>
            <a:p>
              <a:pPr algn="ctr"/>
              <a:r>
                <a:rPr lang="en-US" b="1" dirty="0">
                  <a:solidFill>
                    <a:schemeClr val="bg1"/>
                  </a:solidFill>
                  <a:latin typeface="Arial"/>
                  <a:cs typeface="Arial"/>
                </a:rPr>
                <a:t>Visitors</a:t>
              </a:r>
              <a:endParaRPr lang="en-US" dirty="0">
                <a:solidFill>
                  <a:schemeClr val="bg1"/>
                </a:solidFill>
              </a:endParaRPr>
            </a:p>
          </p:txBody>
        </p:sp>
        <p:sp>
          <p:nvSpPr>
            <p:cNvPr id="17" name="List">
              <a:extLst>
                <a:ext uri="{FF2B5EF4-FFF2-40B4-BE49-F238E27FC236}">
                  <a16:creationId xmlns:a16="http://schemas.microsoft.com/office/drawing/2014/main" id="{5626A2BB-A25E-F50B-3DF1-60AE1C1CE047}"/>
                </a:ext>
              </a:extLst>
            </p:cNvPr>
            <p:cNvSpPr txBox="1"/>
            <p:nvPr/>
          </p:nvSpPr>
          <p:spPr>
            <a:xfrm>
              <a:off x="8284437" y="3559631"/>
              <a:ext cx="2912976" cy="1519276"/>
            </a:xfrm>
            <a:prstGeom prst="rect">
              <a:avLst/>
            </a:prstGeom>
            <a:noFill/>
          </p:spPr>
          <p:txBody>
            <a:bodyPr wrap="square">
              <a:spAutoFit/>
            </a:bodyPr>
            <a:lstStyle/>
            <a:p>
              <a:pPr marL="285750" indent="-285750">
                <a:lnSpc>
                  <a:spcPct val="90000"/>
                </a:lnSpc>
                <a:spcBef>
                  <a:spcPts val="600"/>
                </a:spcBef>
                <a:spcAft>
                  <a:spcPts val="600"/>
                </a:spcAft>
                <a:buFont typeface="Arial" panose="020B0604020202020204" pitchFamily="34" charset="0"/>
                <a:buChar char="•"/>
              </a:pPr>
              <a:r>
                <a:rPr lang="en-US" dirty="0">
                  <a:solidFill>
                    <a:srgbClr val="002455"/>
                  </a:solidFill>
                  <a:latin typeface="Arial" panose="020B0604020202020204" pitchFamily="34" charset="0"/>
                  <a:ea typeface="+mj-ea"/>
                  <a:cs typeface="Arial" panose="020B0604020202020204" pitchFamily="34" charset="0"/>
                </a:rPr>
                <a:t>Students seeking examples</a:t>
              </a:r>
            </a:p>
            <a:p>
              <a:pPr marL="285750" indent="-285750">
                <a:lnSpc>
                  <a:spcPct val="90000"/>
                </a:lnSpc>
                <a:spcBef>
                  <a:spcPts val="600"/>
                </a:spcBef>
                <a:spcAft>
                  <a:spcPts val="600"/>
                </a:spcAft>
                <a:buFont typeface="Arial" panose="020B0604020202020204" pitchFamily="34" charset="0"/>
                <a:buChar char="•"/>
              </a:pPr>
              <a:r>
                <a:rPr lang="en-US" dirty="0">
                  <a:solidFill>
                    <a:srgbClr val="002455"/>
                  </a:solidFill>
                  <a:latin typeface="Arial" panose="020B0604020202020204" pitchFamily="34" charset="0"/>
                  <a:ea typeface="+mj-ea"/>
                  <a:cs typeface="Arial" panose="020B0604020202020204" pitchFamily="34" charset="0"/>
                </a:rPr>
                <a:t>Graduate schools evaluating applicants</a:t>
              </a:r>
            </a:p>
            <a:p>
              <a:pPr marL="285750" indent="-285750">
                <a:lnSpc>
                  <a:spcPct val="90000"/>
                </a:lnSpc>
                <a:spcBef>
                  <a:spcPts val="600"/>
                </a:spcBef>
                <a:spcAft>
                  <a:spcPts val="600"/>
                </a:spcAft>
                <a:buFont typeface="Arial" panose="020B0604020202020204" pitchFamily="34" charset="0"/>
                <a:buChar char="•"/>
              </a:pPr>
              <a:r>
                <a:rPr lang="en-US" dirty="0">
                  <a:solidFill>
                    <a:srgbClr val="002455"/>
                  </a:solidFill>
                  <a:latin typeface="Arial" panose="020B0604020202020204" pitchFamily="34" charset="0"/>
                  <a:ea typeface="+mj-ea"/>
                  <a:cs typeface="Arial" panose="020B0604020202020204" pitchFamily="34" charset="0"/>
                </a:rPr>
                <a:t>External collaborators exploring opportunities</a:t>
              </a:r>
            </a:p>
          </p:txBody>
        </p:sp>
      </p:grpSp>
      <p:pic>
        <p:nvPicPr>
          <p:cNvPr id="2" name="Figure">
            <a:extLst>
              <a:ext uri="{FF2B5EF4-FFF2-40B4-BE49-F238E27FC236}">
                <a16:creationId xmlns:a16="http://schemas.microsoft.com/office/drawing/2014/main" id="{81FDE491-E7B4-736B-0A83-EB916B3CEF1F}"/>
              </a:ext>
              <a:ext uri="{C183D7F6-B498-43B3-948B-1728B52AA6E4}">
                <adec:decorative xmlns:adec="http://schemas.microsoft.com/office/drawing/2017/decorative" val="1"/>
              </a:ext>
            </a:extLst>
          </p:cNvPr>
          <p:cNvPicPr>
            <a:picLocks noChangeAspect="1"/>
          </p:cNvPicPr>
          <p:nvPr/>
        </p:nvPicPr>
        <p:blipFill>
          <a:blip r:embed="rId3"/>
          <a:srcRect/>
          <a:stretch/>
        </p:blipFill>
        <p:spPr>
          <a:xfrm>
            <a:off x="3895366" y="5738045"/>
            <a:ext cx="4389120" cy="1371600"/>
          </a:xfrm>
          <a:prstGeom prst="rect">
            <a:avLst/>
          </a:prstGeom>
        </p:spPr>
      </p:pic>
    </p:spTree>
    <p:extLst>
      <p:ext uri="{BB962C8B-B14F-4D97-AF65-F5344CB8AC3E}">
        <p14:creationId xmlns:p14="http://schemas.microsoft.com/office/powerpoint/2010/main" val="5134629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a:extLst>
            <a:ext uri="{FF2B5EF4-FFF2-40B4-BE49-F238E27FC236}">
              <a16:creationId xmlns:a16="http://schemas.microsoft.com/office/drawing/2014/main" id="{BEB6AE1B-EB4E-1EBD-A8F4-C635211D4FE2}"/>
            </a:ext>
          </a:extLst>
        </p:cNvPr>
        <p:cNvGrpSpPr/>
        <p:nvPr/>
      </p:nvGrpSpPr>
      <p:grpSpPr>
        <a:xfrm>
          <a:off x="0" y="0"/>
          <a:ext cx="0" cy="0"/>
          <a:chOff x="0" y="0"/>
          <a:chExt cx="0" cy="0"/>
        </a:xfrm>
      </p:grpSpPr>
      <p:sp>
        <p:nvSpPr>
          <p:cNvPr id="6" name="Artifact">
            <a:extLst>
              <a:ext uri="{FF2B5EF4-FFF2-40B4-BE49-F238E27FC236}">
                <a16:creationId xmlns:a16="http://schemas.microsoft.com/office/drawing/2014/main" id="{336C67D4-8E22-13E7-1DC0-D13833467124}"/>
              </a:ext>
              <a:ext uri="{C183D7F6-B498-43B3-948B-1728B52AA6E4}">
                <adec:decorative xmlns:adec="http://schemas.microsoft.com/office/drawing/2017/decorative" val="1"/>
              </a:ext>
            </a:extLst>
          </p:cNvPr>
          <p:cNvSpPr/>
          <p:nvPr/>
        </p:nvSpPr>
        <p:spPr>
          <a:xfrm>
            <a:off x="-12146" y="0"/>
            <a:ext cx="12204146" cy="1455821"/>
          </a:xfrm>
          <a:prstGeom prst="rect">
            <a:avLst/>
          </a:prstGeom>
          <a:gradFill flip="none" rotWithShape="1">
            <a:gsLst>
              <a:gs pos="10000">
                <a:srgbClr val="172140"/>
              </a:gs>
              <a:gs pos="100000">
                <a:srgbClr val="0066B3"/>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3" name="H1">
            <a:extLst>
              <a:ext uri="{FF2B5EF4-FFF2-40B4-BE49-F238E27FC236}">
                <a16:creationId xmlns:a16="http://schemas.microsoft.com/office/drawing/2014/main" id="{F574415E-EC92-C396-2495-7AD2CEAC5305}"/>
              </a:ext>
            </a:extLst>
          </p:cNvPr>
          <p:cNvSpPr>
            <a:spLocks noGrp="1"/>
          </p:cNvSpPr>
          <p:nvPr>
            <p:ph type="title"/>
          </p:nvPr>
        </p:nvSpPr>
        <p:spPr>
          <a:xfrm>
            <a:off x="844273" y="82712"/>
            <a:ext cx="10515600" cy="1325563"/>
          </a:xfrm>
        </p:spPr>
        <p:txBody>
          <a:bodyPr>
            <a:normAutofit/>
          </a:bodyPr>
          <a:lstStyle/>
          <a:p>
            <a:r>
              <a:rPr lang="en-US" b="1" dirty="0">
                <a:solidFill>
                  <a:srgbClr val="FAC01A"/>
                </a:solidFill>
                <a:latin typeface="Arial" panose="020B0604020202020204" pitchFamily="34" charset="0"/>
              </a:rPr>
              <a:t>Four Critical System Interactions </a:t>
            </a:r>
          </a:p>
        </p:txBody>
      </p:sp>
      <p:pic>
        <p:nvPicPr>
          <p:cNvPr id="2" name="Figure">
            <a:extLst>
              <a:ext uri="{FF2B5EF4-FFF2-40B4-BE49-F238E27FC236}">
                <a16:creationId xmlns:a16="http://schemas.microsoft.com/office/drawing/2014/main" id="{80FC29C7-7DDC-C85E-E9B1-221B10AC0B3C}"/>
              </a:ext>
              <a:ext uri="{C183D7F6-B498-43B3-948B-1728B52AA6E4}">
                <adec:decorative xmlns:adec="http://schemas.microsoft.com/office/drawing/2017/decorative" val="1"/>
              </a:ext>
            </a:extLst>
          </p:cNvPr>
          <p:cNvPicPr>
            <a:picLocks noChangeAspect="1"/>
          </p:cNvPicPr>
          <p:nvPr/>
        </p:nvPicPr>
        <p:blipFill>
          <a:blip r:embed="rId3"/>
          <a:srcRect/>
          <a:stretch/>
        </p:blipFill>
        <p:spPr>
          <a:xfrm>
            <a:off x="3895366" y="5738045"/>
            <a:ext cx="4389120" cy="1371600"/>
          </a:xfrm>
          <a:prstGeom prst="rect">
            <a:avLst/>
          </a:prstGeom>
        </p:spPr>
      </p:pic>
      <p:grpSp>
        <p:nvGrpSpPr>
          <p:cNvPr id="5" name="Group 4">
            <a:extLst>
              <a:ext uri="{FF2B5EF4-FFF2-40B4-BE49-F238E27FC236}">
                <a16:creationId xmlns:a16="http://schemas.microsoft.com/office/drawing/2014/main" id="{F3CA65EE-35B2-1D1D-B0F1-DEE264F2414A}"/>
              </a:ext>
            </a:extLst>
          </p:cNvPr>
          <p:cNvGrpSpPr/>
          <p:nvPr/>
        </p:nvGrpSpPr>
        <p:grpSpPr>
          <a:xfrm>
            <a:off x="5945534" y="1689759"/>
            <a:ext cx="2817467" cy="4165203"/>
            <a:chOff x="4389003" y="2507685"/>
            <a:chExt cx="3412352" cy="3357855"/>
          </a:xfrm>
        </p:grpSpPr>
        <p:sp>
          <p:nvSpPr>
            <p:cNvPr id="10" name="Artifact">
              <a:extLst>
                <a:ext uri="{FF2B5EF4-FFF2-40B4-BE49-F238E27FC236}">
                  <a16:creationId xmlns:a16="http://schemas.microsoft.com/office/drawing/2014/main" id="{C0D921E5-D7C4-63F5-C39F-FFF4E9E11A8C}"/>
                </a:ext>
                <a:ext uri="{C183D7F6-B498-43B3-948B-1728B52AA6E4}">
                  <adec:decorative xmlns:adec="http://schemas.microsoft.com/office/drawing/2017/decorative" val="1"/>
                </a:ext>
              </a:extLst>
            </p:cNvPr>
            <p:cNvSpPr/>
            <p:nvPr/>
          </p:nvSpPr>
          <p:spPr>
            <a:xfrm rot="10800000">
              <a:off x="4390638" y="2629302"/>
              <a:ext cx="3410713" cy="3236238"/>
            </a:xfrm>
            <a:prstGeom prst="rect">
              <a:avLst/>
            </a:prstGeom>
            <a:solidFill>
              <a:schemeClr val="bg2"/>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1" name="Artifact">
              <a:extLst>
                <a:ext uri="{FF2B5EF4-FFF2-40B4-BE49-F238E27FC236}">
                  <a16:creationId xmlns:a16="http://schemas.microsoft.com/office/drawing/2014/main" id="{509EA545-6BE9-3582-AD39-1E6291B3CE8A}"/>
                </a:ext>
                <a:ext uri="{C183D7F6-B498-43B3-948B-1728B52AA6E4}">
                  <adec:decorative xmlns:adec="http://schemas.microsoft.com/office/drawing/2017/decorative" val="1"/>
                </a:ext>
              </a:extLst>
            </p:cNvPr>
            <p:cNvSpPr/>
            <p:nvPr/>
          </p:nvSpPr>
          <p:spPr>
            <a:xfrm rot="10800000">
              <a:off x="4390642" y="2507685"/>
              <a:ext cx="3410713" cy="672303"/>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2" name="H2">
              <a:extLst>
                <a:ext uri="{FF2B5EF4-FFF2-40B4-BE49-F238E27FC236}">
                  <a16:creationId xmlns:a16="http://schemas.microsoft.com/office/drawing/2014/main" id="{5EC778CB-8144-FE16-5666-30602D9802D0}"/>
                </a:ext>
              </a:extLst>
            </p:cNvPr>
            <p:cNvSpPr txBox="1"/>
            <p:nvPr/>
          </p:nvSpPr>
          <p:spPr>
            <a:xfrm>
              <a:off x="4558057" y="2659170"/>
              <a:ext cx="2912975" cy="446616"/>
            </a:xfrm>
            <a:prstGeom prst="rect">
              <a:avLst/>
            </a:prstGeom>
            <a:noFill/>
          </p:spPr>
          <p:txBody>
            <a:bodyPr wrap="square" lIns="91440" tIns="45720" rIns="91440" bIns="45720" anchor="t">
              <a:spAutoFit/>
            </a:bodyPr>
            <a:lstStyle/>
            <a:p>
              <a:pPr algn="ctr"/>
              <a:r>
                <a:rPr lang="en-US" sz="1600" b="1" dirty="0">
                  <a:solidFill>
                    <a:schemeClr val="bg1"/>
                  </a:solidFill>
                  <a:latin typeface="Arial"/>
                  <a:cs typeface="Arial"/>
                </a:rPr>
                <a:t>Use Case 3:</a:t>
              </a:r>
              <a:br>
                <a:rPr lang="en-US" sz="1400" b="1" dirty="0">
                  <a:solidFill>
                    <a:schemeClr val="bg1"/>
                  </a:solidFill>
                  <a:latin typeface="Arial"/>
                  <a:cs typeface="Arial"/>
                </a:rPr>
              </a:br>
              <a:r>
                <a:rPr lang="en-US" sz="1400" b="1" dirty="0">
                  <a:solidFill>
                    <a:schemeClr val="bg1"/>
                  </a:solidFill>
                  <a:latin typeface="Arial"/>
                  <a:cs typeface="Arial"/>
                </a:rPr>
                <a:t>Browse Research </a:t>
              </a:r>
            </a:p>
          </p:txBody>
        </p:sp>
        <p:sp>
          <p:nvSpPr>
            <p:cNvPr id="13" name="List">
              <a:extLst>
                <a:ext uri="{FF2B5EF4-FFF2-40B4-BE49-F238E27FC236}">
                  <a16:creationId xmlns:a16="http://schemas.microsoft.com/office/drawing/2014/main" id="{2E8AB66F-504C-847A-8F55-718329BE056C}"/>
                </a:ext>
              </a:extLst>
            </p:cNvPr>
            <p:cNvSpPr txBox="1"/>
            <p:nvPr/>
          </p:nvSpPr>
          <p:spPr>
            <a:xfrm>
              <a:off x="4389003" y="3335176"/>
              <a:ext cx="3397319" cy="2123905"/>
            </a:xfrm>
            <a:prstGeom prst="rect">
              <a:avLst/>
            </a:prstGeom>
            <a:noFill/>
          </p:spPr>
          <p:txBody>
            <a:bodyPr wrap="square" lIns="91440" tIns="45720" rIns="91440" bIns="45720" anchor="t">
              <a:spAutoFit/>
            </a:bodyPr>
            <a:lstStyle/>
            <a:p>
              <a:pPr>
                <a:lnSpc>
                  <a:spcPct val="90000"/>
                </a:lnSpc>
              </a:pPr>
              <a:endParaRPr lang="en-US" b="1" dirty="0">
                <a:solidFill>
                  <a:schemeClr val="accent6"/>
                </a:solidFill>
                <a:latin typeface="Calibri"/>
                <a:ea typeface="Calibri"/>
                <a:cs typeface="Arial"/>
              </a:endParaRPr>
            </a:p>
            <a:p>
              <a:pPr marL="342900" indent="-342900">
                <a:lnSpc>
                  <a:spcPct val="90000"/>
                </a:lnSpc>
                <a:buFont typeface="+mj-lt"/>
                <a:buAutoNum type="arabicPeriod"/>
              </a:pPr>
              <a:r>
                <a:rPr lang="en-US" b="1" dirty="0">
                  <a:solidFill>
                    <a:schemeClr val="accent6"/>
                  </a:solidFill>
                  <a:latin typeface="Calibri"/>
                  <a:ea typeface="Calibri"/>
                  <a:cs typeface="Arial"/>
                </a:rPr>
                <a:t>Visitors navigate categorized content</a:t>
              </a:r>
              <a:br>
                <a:rPr lang="en-US" b="1" dirty="0">
                  <a:solidFill>
                    <a:schemeClr val="accent6"/>
                  </a:solidFill>
                  <a:latin typeface="Calibri"/>
                  <a:ea typeface="Calibri"/>
                  <a:cs typeface="Arial"/>
                </a:rPr>
              </a:br>
              <a:endParaRPr lang="en-US" b="1" dirty="0">
                <a:solidFill>
                  <a:schemeClr val="accent6"/>
                </a:solidFill>
                <a:latin typeface="Calibri"/>
                <a:ea typeface="Calibri"/>
                <a:cs typeface="Arial"/>
              </a:endParaRPr>
            </a:p>
            <a:p>
              <a:pPr marL="342900" indent="-342900">
                <a:lnSpc>
                  <a:spcPct val="90000"/>
                </a:lnSpc>
                <a:buFont typeface="+mj-lt"/>
                <a:buAutoNum type="arabicPeriod"/>
              </a:pPr>
              <a:r>
                <a:rPr lang="en-US" b="1" dirty="0">
                  <a:solidFill>
                    <a:schemeClr val="accent6"/>
                  </a:solidFill>
                  <a:latin typeface="Calibri"/>
                  <a:ea typeface="Calibri"/>
                  <a:cs typeface="Arial"/>
                </a:rPr>
                <a:t>System displays approved research</a:t>
              </a:r>
              <a:br>
                <a:rPr lang="en-US" b="1" dirty="0">
                  <a:solidFill>
                    <a:schemeClr val="accent6"/>
                  </a:solidFill>
                  <a:latin typeface="Calibri"/>
                  <a:ea typeface="Calibri"/>
                  <a:cs typeface="Arial"/>
                </a:rPr>
              </a:br>
              <a:endParaRPr lang="en-US" b="1" dirty="0">
                <a:solidFill>
                  <a:schemeClr val="accent6"/>
                </a:solidFill>
                <a:latin typeface="Calibri"/>
                <a:ea typeface="Calibri"/>
                <a:cs typeface="Arial"/>
              </a:endParaRPr>
            </a:p>
            <a:p>
              <a:pPr marL="342900" indent="-342900">
                <a:lnSpc>
                  <a:spcPct val="90000"/>
                </a:lnSpc>
                <a:buFont typeface="+mj-lt"/>
                <a:buAutoNum type="arabicPeriod"/>
              </a:pPr>
              <a:r>
                <a:rPr lang="en-US" b="1" dirty="0">
                  <a:solidFill>
                    <a:schemeClr val="accent6"/>
                  </a:solidFill>
                  <a:latin typeface="Calibri"/>
                  <a:ea typeface="Calibri"/>
                  <a:cs typeface="Arial"/>
                </a:rPr>
                <a:t>Files and details accessible</a:t>
              </a:r>
            </a:p>
            <a:p>
              <a:pPr marL="285750" indent="-285750">
                <a:lnSpc>
                  <a:spcPct val="90000"/>
                </a:lnSpc>
                <a:spcBef>
                  <a:spcPts val="600"/>
                </a:spcBef>
                <a:buFont typeface="Arial" panose="020B0604020202020204" pitchFamily="34" charset="0"/>
                <a:buChar char="•"/>
              </a:pPr>
              <a:endParaRPr lang="en-US" sz="1600" b="1" dirty="0">
                <a:solidFill>
                  <a:srgbClr val="002455"/>
                </a:solidFill>
                <a:latin typeface="Calibri"/>
                <a:ea typeface="Calibri"/>
                <a:cs typeface="Arial"/>
              </a:endParaRPr>
            </a:p>
          </p:txBody>
        </p:sp>
      </p:grpSp>
      <p:grpSp>
        <p:nvGrpSpPr>
          <p:cNvPr id="15" name="Group 14">
            <a:extLst>
              <a:ext uri="{FF2B5EF4-FFF2-40B4-BE49-F238E27FC236}">
                <a16:creationId xmlns:a16="http://schemas.microsoft.com/office/drawing/2014/main" id="{09D7FCBA-E02F-923D-FB8F-1369352F25AC}"/>
              </a:ext>
            </a:extLst>
          </p:cNvPr>
          <p:cNvGrpSpPr/>
          <p:nvPr/>
        </p:nvGrpSpPr>
        <p:grpSpPr>
          <a:xfrm>
            <a:off x="8895413" y="1683499"/>
            <a:ext cx="2736919" cy="4185091"/>
            <a:chOff x="4390638" y="2507685"/>
            <a:chExt cx="3410717" cy="3357855"/>
          </a:xfrm>
        </p:grpSpPr>
        <p:sp>
          <p:nvSpPr>
            <p:cNvPr id="17" name="Artifact">
              <a:extLst>
                <a:ext uri="{FF2B5EF4-FFF2-40B4-BE49-F238E27FC236}">
                  <a16:creationId xmlns:a16="http://schemas.microsoft.com/office/drawing/2014/main" id="{1C9D52B9-DDFE-A343-D1E7-B8BF795712F0}"/>
                </a:ext>
                <a:ext uri="{C183D7F6-B498-43B3-948B-1728B52AA6E4}">
                  <adec:decorative xmlns:adec="http://schemas.microsoft.com/office/drawing/2017/decorative" val="1"/>
                </a:ext>
              </a:extLst>
            </p:cNvPr>
            <p:cNvSpPr/>
            <p:nvPr/>
          </p:nvSpPr>
          <p:spPr>
            <a:xfrm rot="10800000">
              <a:off x="4390638" y="2629302"/>
              <a:ext cx="3410713" cy="3236238"/>
            </a:xfrm>
            <a:prstGeom prst="rect">
              <a:avLst/>
            </a:prstGeom>
            <a:solidFill>
              <a:schemeClr val="bg2"/>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rgbClr val="003466"/>
                  </a:solidFill>
                </a:ln>
                <a:solidFill>
                  <a:srgbClr val="002455"/>
                </a:solidFill>
              </a:endParaRPr>
            </a:p>
          </p:txBody>
        </p:sp>
        <p:sp>
          <p:nvSpPr>
            <p:cNvPr id="18" name="Artifact">
              <a:extLst>
                <a:ext uri="{FF2B5EF4-FFF2-40B4-BE49-F238E27FC236}">
                  <a16:creationId xmlns:a16="http://schemas.microsoft.com/office/drawing/2014/main" id="{08DBD763-40C7-7D63-CF7E-64F65A62252C}"/>
                </a:ext>
                <a:ext uri="{C183D7F6-B498-43B3-948B-1728B52AA6E4}">
                  <adec:decorative xmlns:adec="http://schemas.microsoft.com/office/drawing/2017/decorative" val="1"/>
                </a:ext>
              </a:extLst>
            </p:cNvPr>
            <p:cNvSpPr/>
            <p:nvPr/>
          </p:nvSpPr>
          <p:spPr>
            <a:xfrm rot="10800000">
              <a:off x="4390642" y="2507685"/>
              <a:ext cx="3410713" cy="672303"/>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19" name="H2">
              <a:extLst>
                <a:ext uri="{FF2B5EF4-FFF2-40B4-BE49-F238E27FC236}">
                  <a16:creationId xmlns:a16="http://schemas.microsoft.com/office/drawing/2014/main" id="{23F27500-FBCE-E03C-8E64-760A086D0720}"/>
                </a:ext>
              </a:extLst>
            </p:cNvPr>
            <p:cNvSpPr txBox="1"/>
            <p:nvPr/>
          </p:nvSpPr>
          <p:spPr>
            <a:xfrm>
              <a:off x="4558056" y="2659170"/>
              <a:ext cx="2912976" cy="444493"/>
            </a:xfrm>
            <a:prstGeom prst="rect">
              <a:avLst/>
            </a:prstGeom>
            <a:noFill/>
          </p:spPr>
          <p:txBody>
            <a:bodyPr wrap="square" lIns="91440" tIns="45720" rIns="91440" bIns="45720" anchor="t">
              <a:spAutoFit/>
            </a:bodyPr>
            <a:lstStyle/>
            <a:p>
              <a:pPr algn="ctr"/>
              <a:r>
                <a:rPr lang="en-US" sz="1600" b="1" dirty="0">
                  <a:solidFill>
                    <a:schemeClr val="bg1"/>
                  </a:solidFill>
                  <a:latin typeface="Arial"/>
                  <a:cs typeface="Arial"/>
                </a:rPr>
                <a:t>Use Case 4:</a:t>
              </a:r>
              <a:br>
                <a:rPr lang="en-US" sz="1600" b="1" dirty="0">
                  <a:solidFill>
                    <a:schemeClr val="bg1"/>
                  </a:solidFill>
                  <a:latin typeface="Arial"/>
                  <a:cs typeface="Arial"/>
                </a:rPr>
              </a:br>
              <a:r>
                <a:rPr lang="en-US" sz="1400" b="1" dirty="0">
                  <a:solidFill>
                    <a:schemeClr val="bg1"/>
                  </a:solidFill>
                  <a:latin typeface="Arial"/>
                  <a:cs typeface="Arial"/>
                </a:rPr>
                <a:t>Search Research </a:t>
              </a:r>
              <a:endParaRPr lang="en-US" sz="1400" b="1" dirty="0">
                <a:solidFill>
                  <a:schemeClr val="bg1"/>
                </a:solidFill>
                <a:latin typeface="Arial"/>
                <a:ea typeface="Calibri"/>
                <a:cs typeface="Calibri"/>
              </a:endParaRPr>
            </a:p>
          </p:txBody>
        </p:sp>
        <p:sp>
          <p:nvSpPr>
            <p:cNvPr id="20" name="List">
              <a:extLst>
                <a:ext uri="{FF2B5EF4-FFF2-40B4-BE49-F238E27FC236}">
                  <a16:creationId xmlns:a16="http://schemas.microsoft.com/office/drawing/2014/main" id="{61F8F566-B436-F96F-1FBE-D843FE1FED65}"/>
                </a:ext>
              </a:extLst>
            </p:cNvPr>
            <p:cNvSpPr txBox="1"/>
            <p:nvPr/>
          </p:nvSpPr>
          <p:spPr>
            <a:xfrm>
              <a:off x="4639507" y="3336266"/>
              <a:ext cx="2912976" cy="2136036"/>
            </a:xfrm>
            <a:prstGeom prst="rect">
              <a:avLst/>
            </a:prstGeom>
            <a:noFill/>
          </p:spPr>
          <p:txBody>
            <a:bodyPr wrap="square" lIns="91440" tIns="45720" rIns="91440" bIns="45720" anchor="t">
              <a:spAutoFit/>
            </a:bodyPr>
            <a:lstStyle/>
            <a:p>
              <a:pPr>
                <a:lnSpc>
                  <a:spcPct val="90000"/>
                </a:lnSpc>
              </a:pPr>
              <a:endParaRPr lang="en-US" b="1" dirty="0">
                <a:solidFill>
                  <a:schemeClr val="accent6"/>
                </a:solidFill>
                <a:latin typeface="Calibri"/>
                <a:ea typeface="Calibri"/>
                <a:cs typeface="Arial"/>
              </a:endParaRPr>
            </a:p>
            <a:p>
              <a:pPr marL="342900" indent="-342900">
                <a:lnSpc>
                  <a:spcPct val="90000"/>
                </a:lnSpc>
                <a:buFont typeface="+mj-lt"/>
                <a:buAutoNum type="arabicPeriod"/>
              </a:pPr>
              <a:r>
                <a:rPr lang="en-US" b="1" dirty="0">
                  <a:solidFill>
                    <a:schemeClr val="accent6"/>
                  </a:solidFill>
                  <a:latin typeface="Calibri"/>
                  <a:ea typeface="Calibri"/>
                  <a:cs typeface="Arial"/>
                </a:rPr>
                <a:t>Users enter search criteria</a:t>
              </a:r>
              <a:br>
                <a:rPr lang="en-US" b="1" dirty="0">
                  <a:solidFill>
                    <a:schemeClr val="accent6"/>
                  </a:solidFill>
                  <a:latin typeface="Calibri"/>
                  <a:ea typeface="Calibri"/>
                  <a:cs typeface="Arial"/>
                </a:rPr>
              </a:br>
              <a:endParaRPr lang="en-US" b="1" dirty="0">
                <a:solidFill>
                  <a:schemeClr val="accent6"/>
                </a:solidFill>
                <a:latin typeface="Calibri"/>
                <a:ea typeface="Calibri"/>
                <a:cs typeface="Arial"/>
              </a:endParaRPr>
            </a:p>
            <a:p>
              <a:pPr marL="342900" indent="-342900">
                <a:lnSpc>
                  <a:spcPct val="90000"/>
                </a:lnSpc>
                <a:buFont typeface="+mj-lt"/>
                <a:buAutoNum type="arabicPeriod"/>
              </a:pPr>
              <a:r>
                <a:rPr lang="en-US" b="1" dirty="0">
                  <a:solidFill>
                    <a:schemeClr val="accent6"/>
                  </a:solidFill>
                  <a:latin typeface="Calibri"/>
                  <a:ea typeface="Calibri"/>
                  <a:cs typeface="Arial"/>
                </a:rPr>
                <a:t>System filters database</a:t>
              </a:r>
              <a:br>
                <a:rPr lang="en-US" b="1" dirty="0">
                  <a:solidFill>
                    <a:schemeClr val="accent6"/>
                  </a:solidFill>
                  <a:latin typeface="Calibri"/>
                  <a:ea typeface="Calibri"/>
                  <a:cs typeface="Arial"/>
                </a:rPr>
              </a:br>
              <a:endParaRPr lang="en-US" b="1" dirty="0">
                <a:solidFill>
                  <a:schemeClr val="accent6"/>
                </a:solidFill>
                <a:latin typeface="Calibri"/>
                <a:ea typeface="Calibri"/>
                <a:cs typeface="Arial"/>
              </a:endParaRPr>
            </a:p>
            <a:p>
              <a:pPr marL="342900" indent="-342900">
                <a:lnSpc>
                  <a:spcPct val="90000"/>
                </a:lnSpc>
                <a:buFont typeface="+mj-lt"/>
                <a:buAutoNum type="arabicPeriod"/>
              </a:pPr>
              <a:r>
                <a:rPr lang="en-US" b="1" dirty="0">
                  <a:solidFill>
                    <a:schemeClr val="accent6"/>
                  </a:solidFill>
                  <a:latin typeface="Calibri"/>
                  <a:ea typeface="Calibri"/>
                  <a:cs typeface="Arial"/>
                </a:rPr>
                <a:t>Relevant results displayed</a:t>
              </a:r>
            </a:p>
            <a:p>
              <a:pPr marL="285750" indent="-285750">
                <a:lnSpc>
                  <a:spcPct val="90000"/>
                </a:lnSpc>
                <a:spcBef>
                  <a:spcPts val="600"/>
                </a:spcBef>
                <a:buFont typeface="Arial" panose="020B0604020202020204" pitchFamily="34" charset="0"/>
                <a:buChar char="•"/>
              </a:pPr>
              <a:endParaRPr lang="en-US" dirty="0">
                <a:solidFill>
                  <a:srgbClr val="002455"/>
                </a:solidFill>
                <a:latin typeface="Arial"/>
                <a:ea typeface="+mj-ea"/>
                <a:cs typeface="Arial"/>
              </a:endParaRPr>
            </a:p>
          </p:txBody>
        </p:sp>
      </p:grpSp>
      <p:grpSp>
        <p:nvGrpSpPr>
          <p:cNvPr id="22" name="Group 21">
            <a:extLst>
              <a:ext uri="{FF2B5EF4-FFF2-40B4-BE49-F238E27FC236}">
                <a16:creationId xmlns:a16="http://schemas.microsoft.com/office/drawing/2014/main" id="{29942E44-90F3-6193-5C65-ECCCA854BE9A}"/>
              </a:ext>
            </a:extLst>
          </p:cNvPr>
          <p:cNvGrpSpPr/>
          <p:nvPr/>
        </p:nvGrpSpPr>
        <p:grpSpPr>
          <a:xfrm>
            <a:off x="3223680" y="1668789"/>
            <a:ext cx="2586146" cy="4165203"/>
            <a:chOff x="4377038" y="2507685"/>
            <a:chExt cx="3424310" cy="3330194"/>
          </a:xfrm>
        </p:grpSpPr>
        <p:sp>
          <p:nvSpPr>
            <p:cNvPr id="24" name="Artifact">
              <a:extLst>
                <a:ext uri="{FF2B5EF4-FFF2-40B4-BE49-F238E27FC236}">
                  <a16:creationId xmlns:a16="http://schemas.microsoft.com/office/drawing/2014/main" id="{7268B537-FBC5-6D0D-C15F-346957192723}"/>
                </a:ext>
                <a:ext uri="{C183D7F6-B498-43B3-948B-1728B52AA6E4}">
                  <adec:decorative xmlns:adec="http://schemas.microsoft.com/office/drawing/2017/decorative" val="1"/>
                </a:ext>
              </a:extLst>
            </p:cNvPr>
            <p:cNvSpPr/>
            <p:nvPr/>
          </p:nvSpPr>
          <p:spPr>
            <a:xfrm rot="10800000">
              <a:off x="4390635" y="2629302"/>
              <a:ext cx="3410713" cy="3208577"/>
            </a:xfrm>
            <a:prstGeom prst="rect">
              <a:avLst/>
            </a:prstGeom>
            <a:solidFill>
              <a:schemeClr val="bg2"/>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rgbClr val="003466"/>
                  </a:solidFill>
                </a:ln>
                <a:solidFill>
                  <a:srgbClr val="002455"/>
                </a:solidFill>
              </a:endParaRPr>
            </a:p>
          </p:txBody>
        </p:sp>
        <p:sp>
          <p:nvSpPr>
            <p:cNvPr id="25" name="Artifact">
              <a:extLst>
                <a:ext uri="{FF2B5EF4-FFF2-40B4-BE49-F238E27FC236}">
                  <a16:creationId xmlns:a16="http://schemas.microsoft.com/office/drawing/2014/main" id="{A56D2337-9799-7E96-703B-D2D5D484CE30}"/>
                </a:ext>
                <a:ext uri="{C183D7F6-B498-43B3-948B-1728B52AA6E4}">
                  <adec:decorative xmlns:adec="http://schemas.microsoft.com/office/drawing/2017/decorative" val="1"/>
                </a:ext>
              </a:extLst>
            </p:cNvPr>
            <p:cNvSpPr/>
            <p:nvPr/>
          </p:nvSpPr>
          <p:spPr>
            <a:xfrm rot="10800000">
              <a:off x="4377038" y="2507685"/>
              <a:ext cx="3410713" cy="672303"/>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26" name="H2">
              <a:extLst>
                <a:ext uri="{FF2B5EF4-FFF2-40B4-BE49-F238E27FC236}">
                  <a16:creationId xmlns:a16="http://schemas.microsoft.com/office/drawing/2014/main" id="{127708DE-796A-127B-E9D3-264303A45090}"/>
                </a:ext>
              </a:extLst>
            </p:cNvPr>
            <p:cNvSpPr txBox="1"/>
            <p:nvPr/>
          </p:nvSpPr>
          <p:spPr>
            <a:xfrm>
              <a:off x="4383173" y="2632934"/>
              <a:ext cx="3410712" cy="442937"/>
            </a:xfrm>
            <a:prstGeom prst="rect">
              <a:avLst/>
            </a:prstGeom>
            <a:solidFill>
              <a:schemeClr val="accent5"/>
            </a:solidFill>
          </p:spPr>
          <p:txBody>
            <a:bodyPr wrap="square" lIns="91440" tIns="45720" rIns="91440" bIns="45720" anchor="t">
              <a:spAutoFit/>
            </a:bodyPr>
            <a:lstStyle/>
            <a:p>
              <a:pPr algn="ctr"/>
              <a:r>
                <a:rPr lang="en-US" sz="1600" b="1" dirty="0">
                  <a:solidFill>
                    <a:schemeClr val="bg1"/>
                  </a:solidFill>
                  <a:latin typeface="Arial"/>
                  <a:cs typeface="Arial"/>
                </a:rPr>
                <a:t>Use Case 2:</a:t>
              </a:r>
              <a:br>
                <a:rPr lang="en-US" sz="1600" b="1" dirty="0">
                  <a:solidFill>
                    <a:schemeClr val="bg1"/>
                  </a:solidFill>
                  <a:latin typeface="Arial"/>
                  <a:cs typeface="Arial"/>
                </a:rPr>
              </a:br>
              <a:r>
                <a:rPr lang="en-US" sz="1400" b="1" dirty="0">
                  <a:solidFill>
                    <a:schemeClr val="bg1"/>
                  </a:solidFill>
                  <a:latin typeface="Arial"/>
                  <a:cs typeface="Arial"/>
                </a:rPr>
                <a:t>Approve/Reject Research </a:t>
              </a:r>
            </a:p>
          </p:txBody>
        </p:sp>
        <p:sp>
          <p:nvSpPr>
            <p:cNvPr id="27" name="List">
              <a:extLst>
                <a:ext uri="{FF2B5EF4-FFF2-40B4-BE49-F238E27FC236}">
                  <a16:creationId xmlns:a16="http://schemas.microsoft.com/office/drawing/2014/main" id="{6CD0DE61-3358-FA23-6950-20727B02C59C}"/>
                </a:ext>
              </a:extLst>
            </p:cNvPr>
            <p:cNvSpPr txBox="1"/>
            <p:nvPr/>
          </p:nvSpPr>
          <p:spPr>
            <a:xfrm>
              <a:off x="4395002" y="3345864"/>
              <a:ext cx="3398883" cy="2128555"/>
            </a:xfrm>
            <a:prstGeom prst="rect">
              <a:avLst/>
            </a:prstGeom>
            <a:noFill/>
          </p:spPr>
          <p:txBody>
            <a:bodyPr wrap="square" lIns="91440" tIns="45720" rIns="91440" bIns="45720" anchor="t">
              <a:spAutoFit/>
            </a:bodyPr>
            <a:lstStyle/>
            <a:p>
              <a:pPr>
                <a:lnSpc>
                  <a:spcPct val="90000"/>
                </a:lnSpc>
              </a:pPr>
              <a:endParaRPr lang="en-US" b="1" dirty="0">
                <a:solidFill>
                  <a:schemeClr val="accent5"/>
                </a:solidFill>
                <a:latin typeface="Calibri"/>
                <a:ea typeface="Calibri"/>
                <a:cs typeface="Arial"/>
              </a:endParaRPr>
            </a:p>
            <a:p>
              <a:pPr marL="342900" indent="-342900">
                <a:lnSpc>
                  <a:spcPct val="90000"/>
                </a:lnSpc>
                <a:buFont typeface="+mj-lt"/>
                <a:buAutoNum type="arabicPeriod"/>
              </a:pPr>
              <a:r>
                <a:rPr lang="en-US" b="1" dirty="0">
                  <a:solidFill>
                    <a:schemeClr val="accent5"/>
                  </a:solidFill>
                  <a:latin typeface="Calibri"/>
                  <a:ea typeface="Calibri"/>
                  <a:cs typeface="Arial"/>
                </a:rPr>
                <a:t>Admin reviews submission details</a:t>
              </a:r>
              <a:br>
                <a:rPr lang="en-US" b="1" dirty="0">
                  <a:solidFill>
                    <a:schemeClr val="accent5"/>
                  </a:solidFill>
                  <a:latin typeface="Calibri"/>
                  <a:ea typeface="Calibri"/>
                  <a:cs typeface="Arial"/>
                </a:rPr>
              </a:br>
              <a:endParaRPr lang="en-US" b="1" dirty="0">
                <a:solidFill>
                  <a:schemeClr val="accent5"/>
                </a:solidFill>
                <a:latin typeface="Calibri"/>
                <a:ea typeface="Calibri"/>
                <a:cs typeface="Arial"/>
              </a:endParaRPr>
            </a:p>
            <a:p>
              <a:pPr marL="342900" indent="-342900">
                <a:lnSpc>
                  <a:spcPct val="90000"/>
                </a:lnSpc>
                <a:buFont typeface="+mj-lt"/>
                <a:buAutoNum type="arabicPeriod"/>
              </a:pPr>
              <a:r>
                <a:rPr lang="en-US" b="1" dirty="0">
                  <a:solidFill>
                    <a:schemeClr val="accent5"/>
                  </a:solidFill>
                  <a:latin typeface="Calibri"/>
                  <a:ea typeface="Calibri"/>
                  <a:cs typeface="Arial"/>
                </a:rPr>
                <a:t>Decision made on appropriateness</a:t>
              </a:r>
              <a:br>
                <a:rPr lang="en-US" b="1" dirty="0">
                  <a:solidFill>
                    <a:schemeClr val="accent5"/>
                  </a:solidFill>
                  <a:latin typeface="Calibri"/>
                  <a:ea typeface="Calibri"/>
                  <a:cs typeface="Arial"/>
                </a:rPr>
              </a:br>
              <a:endParaRPr lang="en-US" b="1" dirty="0">
                <a:solidFill>
                  <a:schemeClr val="accent5"/>
                </a:solidFill>
                <a:latin typeface="Calibri"/>
                <a:ea typeface="Calibri"/>
                <a:cs typeface="Arial"/>
              </a:endParaRPr>
            </a:p>
            <a:p>
              <a:pPr marL="342900" indent="-342900">
                <a:lnSpc>
                  <a:spcPct val="90000"/>
                </a:lnSpc>
                <a:buFont typeface="+mj-lt"/>
                <a:buAutoNum type="arabicPeriod"/>
              </a:pPr>
              <a:r>
                <a:rPr lang="en-US" b="1" dirty="0">
                  <a:solidFill>
                    <a:schemeClr val="accent5"/>
                  </a:solidFill>
                  <a:latin typeface="Calibri"/>
                  <a:ea typeface="Calibri"/>
                  <a:cs typeface="Arial"/>
                </a:rPr>
                <a:t>Notification sent to faculty</a:t>
              </a:r>
            </a:p>
            <a:p>
              <a:pPr marL="285750" indent="-285750">
                <a:lnSpc>
                  <a:spcPct val="90000"/>
                </a:lnSpc>
                <a:spcBef>
                  <a:spcPts val="600"/>
                </a:spcBef>
                <a:buFont typeface="Arial" panose="020B0604020202020204" pitchFamily="34" charset="0"/>
                <a:buChar char="•"/>
              </a:pPr>
              <a:endParaRPr lang="en-US" dirty="0">
                <a:solidFill>
                  <a:srgbClr val="002455"/>
                </a:solidFill>
                <a:latin typeface="Arial"/>
                <a:ea typeface="+mj-ea"/>
                <a:cs typeface="Arial"/>
              </a:endParaRPr>
            </a:p>
          </p:txBody>
        </p:sp>
      </p:grpSp>
      <p:grpSp>
        <p:nvGrpSpPr>
          <p:cNvPr id="29" name="Group 28">
            <a:extLst>
              <a:ext uri="{FF2B5EF4-FFF2-40B4-BE49-F238E27FC236}">
                <a16:creationId xmlns:a16="http://schemas.microsoft.com/office/drawing/2014/main" id="{BAFD3A4A-866F-03FF-0FEB-CA5B02C0E008}"/>
              </a:ext>
            </a:extLst>
          </p:cNvPr>
          <p:cNvGrpSpPr/>
          <p:nvPr/>
        </p:nvGrpSpPr>
        <p:grpSpPr>
          <a:xfrm>
            <a:off x="559666" y="1668788"/>
            <a:ext cx="2537342" cy="4165204"/>
            <a:chOff x="4390638" y="2507685"/>
            <a:chExt cx="3410717" cy="3357855"/>
          </a:xfrm>
        </p:grpSpPr>
        <p:sp>
          <p:nvSpPr>
            <p:cNvPr id="31" name="Artifact">
              <a:extLst>
                <a:ext uri="{FF2B5EF4-FFF2-40B4-BE49-F238E27FC236}">
                  <a16:creationId xmlns:a16="http://schemas.microsoft.com/office/drawing/2014/main" id="{206A0B06-B1E3-7B28-B9D2-5B8F644364FA}"/>
                </a:ext>
                <a:ext uri="{C183D7F6-B498-43B3-948B-1728B52AA6E4}">
                  <adec:decorative xmlns:adec="http://schemas.microsoft.com/office/drawing/2017/decorative" val="1"/>
                </a:ext>
              </a:extLst>
            </p:cNvPr>
            <p:cNvSpPr/>
            <p:nvPr/>
          </p:nvSpPr>
          <p:spPr>
            <a:xfrm rot="10800000">
              <a:off x="4390638" y="2629302"/>
              <a:ext cx="3410713" cy="3236238"/>
            </a:xfrm>
            <a:prstGeom prst="rect">
              <a:avLst/>
            </a:prstGeom>
            <a:solidFill>
              <a:schemeClr val="bg2"/>
            </a:solidFill>
            <a:ln>
              <a:noFill/>
            </a:ln>
            <a:effectLst>
              <a:outerShdw blurRad="635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32" name="Artifact">
              <a:extLst>
                <a:ext uri="{FF2B5EF4-FFF2-40B4-BE49-F238E27FC236}">
                  <a16:creationId xmlns:a16="http://schemas.microsoft.com/office/drawing/2014/main" id="{2A19E4C0-5D7E-72CC-5147-27EE96AE1B52}"/>
                </a:ext>
                <a:ext uri="{C183D7F6-B498-43B3-948B-1728B52AA6E4}">
                  <adec:decorative xmlns:adec="http://schemas.microsoft.com/office/drawing/2017/decorative" val="1"/>
                </a:ext>
              </a:extLst>
            </p:cNvPr>
            <p:cNvSpPr/>
            <p:nvPr/>
          </p:nvSpPr>
          <p:spPr>
            <a:xfrm rot="10800000">
              <a:off x="4390642" y="2507685"/>
              <a:ext cx="3410713" cy="67230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3466"/>
                  </a:solidFill>
                </a:ln>
                <a:solidFill>
                  <a:srgbClr val="002455"/>
                </a:solidFill>
              </a:endParaRPr>
            </a:p>
          </p:txBody>
        </p:sp>
        <p:sp>
          <p:nvSpPr>
            <p:cNvPr id="33" name="H2">
              <a:extLst>
                <a:ext uri="{FF2B5EF4-FFF2-40B4-BE49-F238E27FC236}">
                  <a16:creationId xmlns:a16="http://schemas.microsoft.com/office/drawing/2014/main" id="{7C9E6A75-E24C-07ED-4DA2-B3DCBAEE0BED}"/>
                </a:ext>
              </a:extLst>
            </p:cNvPr>
            <p:cNvSpPr txBox="1"/>
            <p:nvPr/>
          </p:nvSpPr>
          <p:spPr>
            <a:xfrm>
              <a:off x="4558056" y="2659170"/>
              <a:ext cx="2912975" cy="446616"/>
            </a:xfrm>
            <a:prstGeom prst="rect">
              <a:avLst/>
            </a:prstGeom>
            <a:solidFill>
              <a:schemeClr val="accent1"/>
            </a:solidFill>
          </p:spPr>
          <p:txBody>
            <a:bodyPr wrap="square" lIns="91440" tIns="45720" rIns="91440" bIns="45720" anchor="t">
              <a:spAutoFit/>
            </a:bodyPr>
            <a:lstStyle/>
            <a:p>
              <a:pPr algn="ctr"/>
              <a:r>
                <a:rPr lang="en-US" sz="1600" b="1" dirty="0">
                  <a:solidFill>
                    <a:schemeClr val="bg1"/>
                  </a:solidFill>
                  <a:latin typeface="Arial"/>
                  <a:cs typeface="Arial"/>
                </a:rPr>
                <a:t>Use Case 1:</a:t>
              </a:r>
              <a:br>
                <a:rPr lang="en-US" sz="1600" b="1" dirty="0">
                  <a:solidFill>
                    <a:schemeClr val="bg1"/>
                  </a:solidFill>
                  <a:latin typeface="Arial"/>
                  <a:cs typeface="Arial"/>
                </a:rPr>
              </a:br>
              <a:r>
                <a:rPr lang="en-US" sz="1400" b="1" dirty="0">
                  <a:solidFill>
                    <a:schemeClr val="bg1"/>
                  </a:solidFill>
                  <a:latin typeface="Arial"/>
                  <a:cs typeface="Arial"/>
                </a:rPr>
                <a:t>Submit Research </a:t>
              </a:r>
              <a:endParaRPr lang="en-US" sz="1400" dirty="0">
                <a:solidFill>
                  <a:schemeClr val="bg1"/>
                </a:solidFill>
                <a:latin typeface="Arial"/>
                <a:ea typeface="Calibri"/>
                <a:cs typeface="Calibri"/>
              </a:endParaRPr>
            </a:p>
          </p:txBody>
        </p:sp>
        <p:sp>
          <p:nvSpPr>
            <p:cNvPr id="34" name="List">
              <a:extLst>
                <a:ext uri="{FF2B5EF4-FFF2-40B4-BE49-F238E27FC236}">
                  <a16:creationId xmlns:a16="http://schemas.microsoft.com/office/drawing/2014/main" id="{03654A24-CEB1-8CD7-8B7F-4BD99051A7E8}"/>
                </a:ext>
              </a:extLst>
            </p:cNvPr>
            <p:cNvSpPr txBox="1"/>
            <p:nvPr/>
          </p:nvSpPr>
          <p:spPr>
            <a:xfrm>
              <a:off x="4426691" y="3361897"/>
              <a:ext cx="3335504" cy="2146235"/>
            </a:xfrm>
            <a:prstGeom prst="rect">
              <a:avLst/>
            </a:prstGeom>
            <a:noFill/>
          </p:spPr>
          <p:txBody>
            <a:bodyPr wrap="square" lIns="91440" tIns="45720" rIns="91440" bIns="45720" anchor="t">
              <a:spAutoFit/>
            </a:bodyPr>
            <a:lstStyle/>
            <a:p>
              <a:pPr>
                <a:lnSpc>
                  <a:spcPct val="90000"/>
                </a:lnSpc>
              </a:pPr>
              <a:endParaRPr lang="en-US" b="1" dirty="0">
                <a:solidFill>
                  <a:schemeClr val="accent1"/>
                </a:solidFill>
                <a:latin typeface="Calibri"/>
                <a:ea typeface="Calibri"/>
                <a:cs typeface="Arial"/>
              </a:endParaRPr>
            </a:p>
            <a:p>
              <a:pPr marL="342900" indent="-342900">
                <a:lnSpc>
                  <a:spcPct val="90000"/>
                </a:lnSpc>
                <a:buFont typeface="+mj-lt"/>
                <a:buAutoNum type="arabicPeriod"/>
              </a:pPr>
              <a:r>
                <a:rPr lang="en-US" b="1" dirty="0">
                  <a:solidFill>
                    <a:schemeClr val="accent1"/>
                  </a:solidFill>
                  <a:latin typeface="Calibri"/>
                  <a:ea typeface="Calibri"/>
                  <a:cs typeface="Arial"/>
                </a:rPr>
                <a:t>Faculty uploads files and metadata</a:t>
              </a:r>
              <a:br>
                <a:rPr lang="en-US" b="1" dirty="0">
                  <a:solidFill>
                    <a:schemeClr val="accent1"/>
                  </a:solidFill>
                  <a:latin typeface="Calibri"/>
                  <a:ea typeface="Calibri"/>
                  <a:cs typeface="Arial"/>
                </a:rPr>
              </a:br>
              <a:endParaRPr lang="en-US" b="1" dirty="0">
                <a:solidFill>
                  <a:schemeClr val="accent1"/>
                </a:solidFill>
                <a:latin typeface="Calibri"/>
                <a:ea typeface="Calibri"/>
                <a:cs typeface="Arial"/>
              </a:endParaRPr>
            </a:p>
            <a:p>
              <a:pPr marL="342900" indent="-342900">
                <a:lnSpc>
                  <a:spcPct val="90000"/>
                </a:lnSpc>
                <a:buFont typeface="+mj-lt"/>
                <a:buAutoNum type="arabicPeriod"/>
              </a:pPr>
              <a:r>
                <a:rPr lang="en-US" b="1" dirty="0">
                  <a:solidFill>
                    <a:schemeClr val="accent1"/>
                  </a:solidFill>
                  <a:latin typeface="Calibri"/>
                  <a:ea typeface="Calibri"/>
                  <a:cs typeface="Arial"/>
                </a:rPr>
                <a:t>System validates submission</a:t>
              </a:r>
              <a:br>
                <a:rPr lang="en-US" b="1" dirty="0">
                  <a:solidFill>
                    <a:schemeClr val="accent1"/>
                  </a:solidFill>
                  <a:latin typeface="Calibri"/>
                  <a:ea typeface="Calibri"/>
                  <a:cs typeface="Arial"/>
                </a:rPr>
              </a:br>
              <a:endParaRPr lang="en-US" b="1" dirty="0">
                <a:solidFill>
                  <a:schemeClr val="accent1"/>
                </a:solidFill>
                <a:latin typeface="Calibri"/>
                <a:ea typeface="Calibri"/>
                <a:cs typeface="Arial"/>
              </a:endParaRPr>
            </a:p>
            <a:p>
              <a:pPr marL="342900" indent="-342900">
                <a:lnSpc>
                  <a:spcPct val="90000"/>
                </a:lnSpc>
                <a:buFont typeface="+mj-lt"/>
                <a:buAutoNum type="arabicPeriod"/>
              </a:pPr>
              <a:r>
                <a:rPr lang="en-US" b="1" dirty="0">
                  <a:solidFill>
                    <a:schemeClr val="accent1"/>
                  </a:solidFill>
                  <a:latin typeface="Calibri"/>
                  <a:ea typeface="Calibri"/>
                  <a:cs typeface="Arial"/>
                </a:rPr>
                <a:t>Content enters the review queue</a:t>
              </a:r>
            </a:p>
            <a:p>
              <a:pPr marL="285750" indent="-285750">
                <a:lnSpc>
                  <a:spcPct val="90000"/>
                </a:lnSpc>
                <a:spcBef>
                  <a:spcPts val="600"/>
                </a:spcBef>
                <a:buFont typeface="Arial" panose="020B0604020202020204" pitchFamily="34" charset="0"/>
                <a:buChar char="•"/>
              </a:pPr>
              <a:endParaRPr lang="en-US" dirty="0">
                <a:solidFill>
                  <a:srgbClr val="002455"/>
                </a:solidFill>
                <a:latin typeface="Arial"/>
                <a:ea typeface="+mj-ea"/>
                <a:cs typeface="Arial"/>
              </a:endParaRPr>
            </a:p>
          </p:txBody>
        </p:sp>
      </p:grpSp>
    </p:spTree>
    <p:extLst>
      <p:ext uri="{BB962C8B-B14F-4D97-AF65-F5344CB8AC3E}">
        <p14:creationId xmlns:p14="http://schemas.microsoft.com/office/powerpoint/2010/main" val="22188505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39D427-D042-96D9-93B1-0CB3D87A204E}"/>
            </a:ext>
          </a:extLst>
        </p:cNvPr>
        <p:cNvGrpSpPr/>
        <p:nvPr/>
      </p:nvGrpSpPr>
      <p:grpSpPr>
        <a:xfrm>
          <a:off x="0" y="0"/>
          <a:ext cx="0" cy="0"/>
          <a:chOff x="0" y="0"/>
          <a:chExt cx="0" cy="0"/>
        </a:xfrm>
      </p:grpSpPr>
      <p:sp>
        <p:nvSpPr>
          <p:cNvPr id="6" name="Artifact">
            <a:extLst>
              <a:ext uri="{FF2B5EF4-FFF2-40B4-BE49-F238E27FC236}">
                <a16:creationId xmlns:a16="http://schemas.microsoft.com/office/drawing/2014/main" id="{D846EFDE-C11C-0101-AFD3-39441D728C69}"/>
              </a:ext>
              <a:ext uri="{C183D7F6-B498-43B3-948B-1728B52AA6E4}">
                <adec:decorative xmlns:adec="http://schemas.microsoft.com/office/drawing/2017/decorative" val="1"/>
              </a:ext>
            </a:extLst>
          </p:cNvPr>
          <p:cNvSpPr/>
          <p:nvPr/>
        </p:nvSpPr>
        <p:spPr>
          <a:xfrm>
            <a:off x="-12146" y="0"/>
            <a:ext cx="12204146" cy="1455821"/>
          </a:xfrm>
          <a:prstGeom prst="rect">
            <a:avLst/>
          </a:prstGeom>
          <a:gradFill flip="none" rotWithShape="1">
            <a:gsLst>
              <a:gs pos="10000">
                <a:srgbClr val="172140"/>
              </a:gs>
              <a:gs pos="100000">
                <a:srgbClr val="0066B3"/>
              </a:gs>
            </a:gsLst>
            <a:lin ang="189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3" name="H1">
            <a:extLst>
              <a:ext uri="{FF2B5EF4-FFF2-40B4-BE49-F238E27FC236}">
                <a16:creationId xmlns:a16="http://schemas.microsoft.com/office/drawing/2014/main" id="{060F0D6B-8117-DF3C-E5EB-15FAB9007F04}"/>
              </a:ext>
            </a:extLst>
          </p:cNvPr>
          <p:cNvSpPr>
            <a:spLocks noGrp="1"/>
          </p:cNvSpPr>
          <p:nvPr>
            <p:ph type="title"/>
          </p:nvPr>
        </p:nvSpPr>
        <p:spPr>
          <a:xfrm>
            <a:off x="844273" y="82712"/>
            <a:ext cx="10515600" cy="1325563"/>
          </a:xfrm>
        </p:spPr>
        <p:txBody>
          <a:bodyPr>
            <a:normAutofit/>
          </a:bodyPr>
          <a:lstStyle/>
          <a:p>
            <a:r>
              <a:rPr lang="en-US" b="1" dirty="0">
                <a:solidFill>
                  <a:srgbClr val="FAC01A"/>
                </a:solidFill>
                <a:latin typeface="Arial"/>
                <a:cs typeface="Arial"/>
              </a:rPr>
              <a:t>System Architecture:</a:t>
            </a:r>
            <a:br>
              <a:rPr lang="en-US" b="1" dirty="0">
                <a:solidFill>
                  <a:srgbClr val="FAC01A"/>
                </a:solidFill>
                <a:latin typeface="Arial"/>
                <a:cs typeface="Arial"/>
              </a:rPr>
            </a:br>
            <a:r>
              <a:rPr lang="en-US" sz="3600" b="1" dirty="0">
                <a:solidFill>
                  <a:srgbClr val="FAC01A"/>
                </a:solidFill>
                <a:latin typeface="Arial"/>
                <a:cs typeface="Arial"/>
              </a:rPr>
              <a:t>Class Diagram (UML)</a:t>
            </a:r>
            <a:endParaRPr lang="en-US" sz="3600" dirty="0">
              <a:ea typeface="Calibri Light"/>
              <a:cs typeface="Calibri Light"/>
            </a:endParaRPr>
          </a:p>
        </p:txBody>
      </p:sp>
      <p:sp>
        <p:nvSpPr>
          <p:cNvPr id="9" name="Photo (delete after photo placed)">
            <a:extLst>
              <a:ext uri="{FF2B5EF4-FFF2-40B4-BE49-F238E27FC236}">
                <a16:creationId xmlns:a16="http://schemas.microsoft.com/office/drawing/2014/main" id="{6C7B5E49-C5BA-BCE5-0AF6-11F05852D8C3}"/>
              </a:ext>
            </a:extLst>
          </p:cNvPr>
          <p:cNvSpPr txBox="1"/>
          <p:nvPr/>
        </p:nvSpPr>
        <p:spPr>
          <a:xfrm>
            <a:off x="5555531" y="3890126"/>
            <a:ext cx="1092158" cy="400110"/>
          </a:xfrm>
          <a:prstGeom prst="rect">
            <a:avLst/>
          </a:prstGeom>
          <a:noFill/>
        </p:spPr>
        <p:txBody>
          <a:bodyPr wrap="none" rtlCol="0">
            <a:spAutoFit/>
          </a:bodyPr>
          <a:lstStyle/>
          <a:p>
            <a:r>
              <a:rPr lang="en-US" sz="2000" dirty="0">
                <a:solidFill>
                  <a:schemeClr val="bg1"/>
                </a:solidFill>
                <a:latin typeface="Arial" panose="020B0604020202020204" pitchFamily="34" charset="0"/>
                <a:cs typeface="Arial" panose="020B0604020202020204" pitchFamily="34" charset="0"/>
              </a:rPr>
              <a:t>PHOTO</a:t>
            </a:r>
          </a:p>
        </p:txBody>
      </p:sp>
      <p:pic>
        <p:nvPicPr>
          <p:cNvPr id="2" name="Graphic 1">
            <a:extLst>
              <a:ext uri="{FF2B5EF4-FFF2-40B4-BE49-F238E27FC236}">
                <a16:creationId xmlns:a16="http://schemas.microsoft.com/office/drawing/2014/main" id="{31ABB997-DA18-C0D1-968D-A664B89F4CD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3595" y="1463369"/>
            <a:ext cx="11628771" cy="5311920"/>
          </a:xfrm>
          <a:prstGeom prst="rect">
            <a:avLst/>
          </a:prstGeom>
        </p:spPr>
      </p:pic>
    </p:spTree>
    <p:extLst>
      <p:ext uri="{BB962C8B-B14F-4D97-AF65-F5344CB8AC3E}">
        <p14:creationId xmlns:p14="http://schemas.microsoft.com/office/powerpoint/2010/main" val="178543133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000" fill="hold"/>
                                        <p:tgtEl>
                                          <p:spTgt spid="2"/>
                                        </p:tgtEl>
                                        <p:attrNameLst>
                                          <p:attrName>ppt_w</p:attrName>
                                        </p:attrNameLst>
                                      </p:cBhvr>
                                      <p:tavLst>
                                        <p:tav tm="0">
                                          <p:val>
                                            <p:strVal val="#ppt_w*0.70"/>
                                          </p:val>
                                        </p:tav>
                                        <p:tav tm="100000">
                                          <p:val>
                                            <p:strVal val="#ppt_w"/>
                                          </p:val>
                                        </p:tav>
                                      </p:tavLst>
                                    </p:anim>
                                    <p:anim calcmode="lin" valueType="num">
                                      <p:cBhvr>
                                        <p:cTn id="8" dur="2000" fill="hold"/>
                                        <p:tgtEl>
                                          <p:spTgt spid="2"/>
                                        </p:tgtEl>
                                        <p:attrNameLst>
                                          <p:attrName>ppt_h</p:attrName>
                                        </p:attrNameLst>
                                      </p:cBhvr>
                                      <p:tavLst>
                                        <p:tav tm="0">
                                          <p:val>
                                            <p:strVal val="#ppt_h"/>
                                          </p:val>
                                        </p:tav>
                                        <p:tav tm="100000">
                                          <p:val>
                                            <p:strVal val="#ppt_h"/>
                                          </p:val>
                                        </p:tav>
                                      </p:tavLst>
                                    </p:anim>
                                    <p:animEffect transition="in" filter="fade">
                                      <p:cBhvr>
                                        <p:cTn id="9"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2904</TotalTime>
  <Words>2361</Words>
  <Application>Microsoft Macintosh PowerPoint</Application>
  <PresentationFormat>Widescreen</PresentationFormat>
  <Paragraphs>174</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NAU Mathematics &amp; Statistics Research Showcase Website</vt:lpstr>
      <vt:lpstr>The Challenge We're Solving</vt:lpstr>
      <vt:lpstr>PowerPoint Presentation</vt:lpstr>
      <vt:lpstr>The Human Side: Key User Stories</vt:lpstr>
      <vt:lpstr>Core Functional Requirements</vt:lpstr>
      <vt:lpstr>System Interactions: Use Case Diagram</vt:lpstr>
      <vt:lpstr>Who Are the Key Actors?</vt:lpstr>
      <vt:lpstr>Four Critical System Interactions </vt:lpstr>
      <vt:lpstr>System Architecture: Class Diagram (UML)</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Karl Reger</cp:lastModifiedBy>
  <cp:revision>958</cp:revision>
  <dcterms:created xsi:type="dcterms:W3CDTF">2022-04-04T18:29:13Z</dcterms:created>
  <dcterms:modified xsi:type="dcterms:W3CDTF">2025-03-04T23:31:41Z</dcterms:modified>
</cp:coreProperties>
</file>

<file path=docProps/thumbnail.jpeg>
</file>